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6" r:id="rId2"/>
  </p:sldMasterIdLst>
  <p:notesMasterIdLst>
    <p:notesMasterId r:id="rId59"/>
  </p:notesMasterIdLst>
  <p:sldIdLst>
    <p:sldId id="257" r:id="rId3"/>
    <p:sldId id="340" r:id="rId4"/>
    <p:sldId id="330" r:id="rId5"/>
    <p:sldId id="336" r:id="rId6"/>
    <p:sldId id="337" r:id="rId7"/>
    <p:sldId id="343" r:id="rId8"/>
    <p:sldId id="332" r:id="rId9"/>
    <p:sldId id="331" r:id="rId10"/>
    <p:sldId id="334" r:id="rId11"/>
    <p:sldId id="335" r:id="rId12"/>
    <p:sldId id="348" r:id="rId13"/>
    <p:sldId id="339" r:id="rId14"/>
    <p:sldId id="333" r:id="rId15"/>
    <p:sldId id="319" r:id="rId16"/>
    <p:sldId id="338" r:id="rId17"/>
    <p:sldId id="320" r:id="rId18"/>
    <p:sldId id="341" r:id="rId19"/>
    <p:sldId id="342" r:id="rId20"/>
    <p:sldId id="344" r:id="rId21"/>
    <p:sldId id="321" r:id="rId22"/>
    <p:sldId id="322" r:id="rId23"/>
    <p:sldId id="295" r:id="rId24"/>
    <p:sldId id="323" r:id="rId25"/>
    <p:sldId id="275" r:id="rId26"/>
    <p:sldId id="329" r:id="rId27"/>
    <p:sldId id="290" r:id="rId28"/>
    <p:sldId id="291" r:id="rId29"/>
    <p:sldId id="292" r:id="rId30"/>
    <p:sldId id="274" r:id="rId31"/>
    <p:sldId id="294" r:id="rId32"/>
    <p:sldId id="261" r:id="rId33"/>
    <p:sldId id="278" r:id="rId34"/>
    <p:sldId id="346" r:id="rId35"/>
    <p:sldId id="326" r:id="rId36"/>
    <p:sldId id="271" r:id="rId37"/>
    <p:sldId id="258" r:id="rId38"/>
    <p:sldId id="280" r:id="rId39"/>
    <p:sldId id="262" r:id="rId40"/>
    <p:sldId id="273" r:id="rId41"/>
    <p:sldId id="265" r:id="rId42"/>
    <p:sldId id="267" r:id="rId43"/>
    <p:sldId id="281" r:id="rId44"/>
    <p:sldId id="325" r:id="rId45"/>
    <p:sldId id="282" r:id="rId46"/>
    <p:sldId id="286" r:id="rId47"/>
    <p:sldId id="298" r:id="rId48"/>
    <p:sldId id="299" r:id="rId49"/>
    <p:sldId id="300" r:id="rId50"/>
    <p:sldId id="304" r:id="rId51"/>
    <p:sldId id="307" r:id="rId52"/>
    <p:sldId id="308" r:id="rId53"/>
    <p:sldId id="310" r:id="rId54"/>
    <p:sldId id="314" r:id="rId55"/>
    <p:sldId id="317" r:id="rId56"/>
    <p:sldId id="318" r:id="rId57"/>
    <p:sldId id="284" r:id="rId58"/>
  </p:sldIdLst>
  <p:sldSz cx="9144000" cy="5715000" type="screen16x1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8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____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___4.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____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Current Giving Culture</c:v>
                </c:pt>
              </c:strCache>
            </c:strRef>
          </c:tx>
          <c:marker>
            <c:symbol val="none"/>
          </c:marker>
          <c:cat>
            <c:strRef>
              <c:f>Sheet1!$A$2:$A$4</c:f>
              <c:strCache>
                <c:ptCount val="3"/>
                <c:pt idx="0">
                  <c:v>Education, Research</c:v>
                </c:pt>
                <c:pt idx="1">
                  <c:v>Giving/Intermediaries</c:v>
                </c:pt>
                <c:pt idx="2">
                  <c:v>Apply Giving Industries</c:v>
                </c:pt>
              </c:strCache>
            </c:strRef>
          </c:cat>
          <c:val>
            <c:numRef>
              <c:f>Sheet1!$B$2:$B$4</c:f>
              <c:numCache>
                <c:formatCode>General</c:formatCode>
                <c:ptCount val="3"/>
                <c:pt idx="0">
                  <c:v>0.2</c:v>
                </c:pt>
                <c:pt idx="1">
                  <c:v>2.5</c:v>
                </c:pt>
                <c:pt idx="2">
                  <c:v>0.5</c:v>
                </c:pt>
              </c:numCache>
            </c:numRef>
          </c:val>
          <c:smooth val="0"/>
          <c:extLst>
            <c:ext xmlns:c16="http://schemas.microsoft.com/office/drawing/2014/chart" uri="{C3380CC4-5D6E-409C-BE32-E72D297353CC}">
              <c16:uniqueId val="{00000000-5E9E-4642-B1A7-98D9CEF40CE0}"/>
            </c:ext>
          </c:extLst>
        </c:ser>
        <c:ser>
          <c:idx val="1"/>
          <c:order val="1"/>
          <c:tx>
            <c:strRef>
              <c:f>Sheet1!$C$1</c:f>
              <c:strCache>
                <c:ptCount val="1"/>
                <c:pt idx="0">
                  <c:v>Future Giving Culture</c:v>
                </c:pt>
              </c:strCache>
            </c:strRef>
          </c:tx>
          <c:marker>
            <c:symbol val="none"/>
          </c:marker>
          <c:cat>
            <c:strRef>
              <c:f>Sheet1!$A$2:$A$4</c:f>
              <c:strCache>
                <c:ptCount val="3"/>
                <c:pt idx="0">
                  <c:v>Education, Research</c:v>
                </c:pt>
                <c:pt idx="1">
                  <c:v>Giving/Intermediaries</c:v>
                </c:pt>
                <c:pt idx="2">
                  <c:v>Apply Giving Industries</c:v>
                </c:pt>
              </c:strCache>
            </c:strRef>
          </c:cat>
          <c:val>
            <c:numRef>
              <c:f>Sheet1!$C$2:$C$4</c:f>
              <c:numCache>
                <c:formatCode>General</c:formatCode>
                <c:ptCount val="3"/>
                <c:pt idx="0">
                  <c:v>2.4</c:v>
                </c:pt>
                <c:pt idx="1">
                  <c:v>1.5</c:v>
                </c:pt>
                <c:pt idx="2">
                  <c:v>4</c:v>
                </c:pt>
              </c:numCache>
            </c:numRef>
          </c:val>
          <c:smooth val="0"/>
          <c:extLst>
            <c:ext xmlns:c16="http://schemas.microsoft.com/office/drawing/2014/chart" uri="{C3380CC4-5D6E-409C-BE32-E72D297353CC}">
              <c16:uniqueId val="{00000001-5E9E-4642-B1A7-98D9CEF40CE0}"/>
            </c:ext>
          </c:extLst>
        </c:ser>
        <c:dLbls>
          <c:showLegendKey val="0"/>
          <c:showVal val="0"/>
          <c:showCatName val="0"/>
          <c:showSerName val="0"/>
          <c:showPercent val="0"/>
          <c:showBubbleSize val="0"/>
        </c:dLbls>
        <c:smooth val="0"/>
        <c:axId val="52274304"/>
        <c:axId val="68256896"/>
      </c:lineChart>
      <c:catAx>
        <c:axId val="52274304"/>
        <c:scaling>
          <c:orientation val="minMax"/>
        </c:scaling>
        <c:delete val="0"/>
        <c:axPos val="b"/>
        <c:numFmt formatCode="General" sourceLinked="0"/>
        <c:majorTickMark val="out"/>
        <c:minorTickMark val="none"/>
        <c:tickLblPos val="nextTo"/>
        <c:crossAx val="68256896"/>
        <c:crosses val="autoZero"/>
        <c:auto val="1"/>
        <c:lblAlgn val="ctr"/>
        <c:lblOffset val="100"/>
        <c:tickMarkSkip val="1"/>
        <c:noMultiLvlLbl val="0"/>
      </c:catAx>
      <c:valAx>
        <c:axId val="68256896"/>
        <c:scaling>
          <c:orientation val="minMax"/>
        </c:scaling>
        <c:delete val="0"/>
        <c:axPos val="l"/>
        <c:majorGridlines/>
        <c:numFmt formatCode="General" sourceLinked="1"/>
        <c:majorTickMark val="out"/>
        <c:minorTickMark val="none"/>
        <c:tickLblPos val="nextTo"/>
        <c:crossAx val="52274304"/>
        <c:crosses val="autoZero"/>
        <c:crossBetween val="between"/>
      </c:valAx>
      <c:spPr>
        <a:noFill/>
        <a:ln w="25400">
          <a:noFill/>
        </a:ln>
      </c:spPr>
    </c:plotArea>
    <c:legend>
      <c:legendPos val="r"/>
      <c:overlay val="0"/>
    </c:legend>
    <c:plotVisOnly val="0"/>
    <c:dispBlanksAs val="gap"/>
    <c:showDLblsOverMax val="0"/>
  </c:chart>
  <c:txPr>
    <a:bodyPr rot="0" vert="horz" wrap="none" lIns="0" tIns="0" rIns="0" bIns="0" anchor="ctr" anchorCtr="1"/>
    <a:lstStyle/>
    <a:p>
      <a:pPr algn="l">
        <a:defRPr sz="1800" b="0" i="0" u="none"/>
      </a:pPr>
      <a:endParaRPr lang="ko-KR"/>
    </a:p>
  </c:txPr>
  <c:externalData r:id="rId1">
    <c:autoUpdate val="0"/>
  </c:externalData>
  <c:userShapes r:id="rId2"/>
  <c:extLst>
    <c:ext uri="CC8EB2C9-7E31-499d-B8F2-F6CE61031016">
      <ho:hncChartStyle xmlns:ho="http://schemas.haansoft.com/office/8.0" layoutIndex="-1" colorIndex="-1" styleIndex="-1"/>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784841508584178E-2"/>
          <c:y val="5.3886569252691564E-2"/>
          <c:w val="0.91388768622455185"/>
          <c:h val="0.73785733929179464"/>
        </c:manualLayout>
      </c:layout>
      <c:lineChart>
        <c:grouping val="standard"/>
        <c:varyColors val="0"/>
        <c:ser>
          <c:idx val="0"/>
          <c:order val="0"/>
          <c:tx>
            <c:strRef>
              <c:f>Sheet1!$B$1</c:f>
              <c:strCache>
                <c:ptCount val="1"/>
                <c:pt idx="0">
                  <c:v>Future Giving Intention</c:v>
                </c:pt>
              </c:strCache>
            </c:strRef>
          </c:tx>
          <c:spPr>
            <a:ln w="22225" cap="rnd" cmpd="sng" algn="ctr">
              <a:solidFill>
                <a:schemeClr val="accent1"/>
              </a:solidFill>
              <a:round/>
            </a:ln>
            <a:effectLst/>
          </c:spPr>
          <c:marker>
            <c:symbol val="none"/>
          </c:marker>
          <c:dLbls>
            <c:dLbl>
              <c:idx val="0"/>
              <c:layout>
                <c:manualLayout>
                  <c:x val="-5.4876933557899826E-2"/>
                  <c:y val="-2.47955538252902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FB-4E51-A8AD-CFC9F44E8B3D}"/>
                </c:ext>
              </c:extLst>
            </c:dLbl>
            <c:dLbl>
              <c:idx val="1"/>
              <c:layout>
                <c:manualLayout>
                  <c:x val="-2.73296659171498E-2"/>
                  <c:y val="-6.4468439945755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FB-4E51-A8AD-CFC9F44E8B3D}"/>
                </c:ext>
              </c:extLst>
            </c:dLbl>
            <c:dLbl>
              <c:idx val="2"/>
              <c:layout>
                <c:manualLayout>
                  <c:x val="-1.8302404620514197E-2"/>
                  <c:y val="-5.70297737981673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FB-4E51-A8AD-CFC9F44E8B3D}"/>
                </c:ext>
              </c:extLst>
            </c:dLbl>
            <c:dLbl>
              <c:idx val="3"/>
              <c:layout>
                <c:manualLayout>
                  <c:x val="-2.5125884505889741E-2"/>
                  <c:y val="-4.71115522680512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FB-4E51-A8AD-CFC9F44E8B3D}"/>
                </c:ext>
              </c:extLst>
            </c:dLbl>
            <c:dLbl>
              <c:idx val="4"/>
              <c:layout>
                <c:manualLayout>
                  <c:x val="-1.8514540272109907E-2"/>
                  <c:y val="-5.45502184156386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FB-4E51-A8AD-CFC9F44E8B3D}"/>
                </c:ext>
              </c:extLst>
            </c:dLbl>
            <c:dLbl>
              <c:idx val="5"/>
              <c:layout>
                <c:manualLayout>
                  <c:x val="-1.9616430977739727E-2"/>
                  <c:y val="-6.19888845632253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FB-4E51-A8AD-CFC9F44E8B3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mn-lt"/>
                    <a:ea typeface="+mn-ea"/>
                    <a:cs typeface="+mn-cs"/>
                  </a:defRPr>
                </a:pPr>
                <a:endParaRPr lang="ko-K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Sheet1!$A$2:$A$7</c:f>
              <c:strCache>
                <c:ptCount val="6"/>
                <c:pt idx="0">
                  <c:v>13~19세</c:v>
                </c:pt>
                <c:pt idx="1">
                  <c:v>20~29세</c:v>
                </c:pt>
                <c:pt idx="2">
                  <c:v>30~39세</c:v>
                </c:pt>
                <c:pt idx="3">
                  <c:v>40~49세</c:v>
                </c:pt>
                <c:pt idx="4">
                  <c:v>50~59세</c:v>
                </c:pt>
                <c:pt idx="5">
                  <c:v>60세이상</c:v>
                </c:pt>
              </c:strCache>
            </c:strRef>
          </c:cat>
          <c:val>
            <c:numRef>
              <c:f>Sheet1!$B$2:$B$7</c:f>
              <c:numCache>
                <c:formatCode>General</c:formatCode>
                <c:ptCount val="6"/>
                <c:pt idx="0">
                  <c:v>56.3</c:v>
                </c:pt>
                <c:pt idx="1">
                  <c:v>44.1</c:v>
                </c:pt>
                <c:pt idx="2">
                  <c:v>51</c:v>
                </c:pt>
                <c:pt idx="3">
                  <c:v>52.9</c:v>
                </c:pt>
                <c:pt idx="4">
                  <c:v>46.5</c:v>
                </c:pt>
                <c:pt idx="5">
                  <c:v>27.9</c:v>
                </c:pt>
              </c:numCache>
            </c:numRef>
          </c:val>
          <c:smooth val="0"/>
          <c:extLst>
            <c:ext xmlns:c16="http://schemas.microsoft.com/office/drawing/2014/chart" uri="{C3380CC4-5D6E-409C-BE32-E72D297353CC}">
              <c16:uniqueId val="{00000006-C0FB-4E51-A8AD-CFC9F44E8B3D}"/>
            </c:ext>
          </c:extLst>
        </c:ser>
        <c:ser>
          <c:idx val="1"/>
          <c:order val="1"/>
          <c:tx>
            <c:strRef>
              <c:f>Sheet1!$C$1</c:f>
              <c:strCache>
                <c:ptCount val="1"/>
                <c:pt idx="0">
                  <c:v>Planned Giving Intention</c:v>
                </c:pt>
              </c:strCache>
            </c:strRef>
          </c:tx>
          <c:spPr>
            <a:ln w="50800" cap="rnd" cmpd="sng" algn="ctr">
              <a:solidFill>
                <a:schemeClr val="accent2"/>
              </a:solidFill>
              <a:round/>
            </a:ln>
            <a:effectLst/>
          </c:spPr>
          <c:marker>
            <c:symbol val="none"/>
          </c:marker>
          <c:dLbls>
            <c:dLbl>
              <c:idx val="0"/>
              <c:layout>
                <c:manualLayout>
                  <c:x val="-5.3037785956599609E-2"/>
                  <c:y val="1.03334858681119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FB-4E51-A8AD-CFC9F44E8B3D}"/>
                </c:ext>
              </c:extLst>
            </c:dLbl>
            <c:dLbl>
              <c:idx val="1"/>
              <c:layout>
                <c:manualLayout>
                  <c:x val="-3.5417443678808898E-2"/>
                  <c:y val="0.1102224424770250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FB-4E51-A8AD-CFC9F44E8B3D}"/>
                </c:ext>
              </c:extLst>
            </c:dLbl>
            <c:dLbl>
              <c:idx val="2"/>
              <c:layout>
                <c:manualLayout>
                  <c:x val="-2.2058419961696284E-2"/>
                  <c:y val="-9.0112383677552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FB-4E51-A8AD-CFC9F44E8B3D}"/>
                </c:ext>
              </c:extLst>
            </c:dLbl>
            <c:dLbl>
              <c:idx val="3"/>
              <c:layout>
                <c:manualLayout>
                  <c:x val="-1.849993832206677E-2"/>
                  <c:y val="-8.42868019867735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FB-4E51-A8AD-CFC9F44E8B3D}"/>
                </c:ext>
              </c:extLst>
            </c:dLbl>
            <c:dLbl>
              <c:idx val="4"/>
              <c:layout>
                <c:manualLayout>
                  <c:x val="-6.0970584244901871E-2"/>
                  <c:y val="0.10085217299606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0FB-4E51-A8AD-CFC9F44E8B3D}"/>
                </c:ext>
              </c:extLst>
            </c:dLbl>
            <c:dLbl>
              <c:idx val="5"/>
              <c:layout>
                <c:manualLayout>
                  <c:x val="-2.3076020741227152E-2"/>
                  <c:y val="4.46319968855225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0FB-4E51-A8AD-CFC9F44E8B3D}"/>
                </c:ext>
              </c:extLst>
            </c:dLbl>
            <c:spPr>
              <a:solidFill>
                <a:schemeClr val="lt1"/>
              </a:solidFill>
              <a:ln>
                <a:solidFill>
                  <a:schemeClr val="dk1">
                    <a:lumMod val="25000"/>
                    <a:lumOff val="75000"/>
                  </a:schemeClr>
                </a:solidFill>
              </a:ln>
              <a:effectLst/>
            </c:spPr>
            <c:txPr>
              <a:bodyPr rot="0" spcFirstLastPara="1" vertOverflow="clip" horzOverflow="clip" vert="horz" wrap="none" lIns="0" tIns="0" rIns="0" bIns="0" anchor="b" anchorCtr="0">
                <a:spAutoFit/>
              </a:bodyPr>
              <a:lstStyle/>
              <a:p>
                <a:pPr>
                  <a:defRPr sz="1800" b="1" i="0" u="none" strike="noStrike" kern="1200" baseline="0">
                    <a:solidFill>
                      <a:schemeClr val="dk1">
                        <a:lumMod val="65000"/>
                        <a:lumOff val="35000"/>
                      </a:schemeClr>
                    </a:solidFill>
                    <a:latin typeface="+mn-lt"/>
                    <a:ea typeface="+mn-ea"/>
                    <a:cs typeface="+mn-cs"/>
                  </a:defRPr>
                </a:pPr>
                <a:endParaRPr lang="ko-K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a:solidFill>
                        <a:schemeClr val="dk1">
                          <a:lumMod val="35000"/>
                          <a:lumOff val="65000"/>
                        </a:schemeClr>
                      </a:solidFill>
                    </a:ln>
                    <a:effectLst/>
                  </c:spPr>
                </c15:leaderLines>
              </c:ext>
            </c:extLst>
          </c:dLbls>
          <c:cat>
            <c:strRef>
              <c:f>Sheet1!$A$2:$A$7</c:f>
              <c:strCache>
                <c:ptCount val="6"/>
                <c:pt idx="0">
                  <c:v>13~19세</c:v>
                </c:pt>
                <c:pt idx="1">
                  <c:v>20~29세</c:v>
                </c:pt>
                <c:pt idx="2">
                  <c:v>30~39세</c:v>
                </c:pt>
                <c:pt idx="3">
                  <c:v>40~49세</c:v>
                </c:pt>
                <c:pt idx="4">
                  <c:v>50~59세</c:v>
                </c:pt>
                <c:pt idx="5">
                  <c:v>60세이상</c:v>
                </c:pt>
              </c:strCache>
            </c:strRef>
          </c:cat>
          <c:val>
            <c:numRef>
              <c:f>Sheet1!$C$2:$C$7</c:f>
              <c:numCache>
                <c:formatCode>General</c:formatCode>
                <c:ptCount val="6"/>
                <c:pt idx="0">
                  <c:v>49.7</c:v>
                </c:pt>
                <c:pt idx="1">
                  <c:v>41.1</c:v>
                </c:pt>
                <c:pt idx="2">
                  <c:v>35.300000000000004</c:v>
                </c:pt>
                <c:pt idx="3">
                  <c:v>38.6</c:v>
                </c:pt>
                <c:pt idx="4">
                  <c:v>33.300000000000004</c:v>
                </c:pt>
                <c:pt idx="5">
                  <c:v>19.7</c:v>
                </c:pt>
              </c:numCache>
            </c:numRef>
          </c:val>
          <c:smooth val="0"/>
          <c:extLst>
            <c:ext xmlns:c16="http://schemas.microsoft.com/office/drawing/2014/chart" uri="{C3380CC4-5D6E-409C-BE32-E72D297353CC}">
              <c16:uniqueId val="{0000000D-C0FB-4E51-A8AD-CFC9F44E8B3D}"/>
            </c:ext>
          </c:extLst>
        </c:ser>
        <c:ser>
          <c:idx val="2"/>
          <c:order val="2"/>
          <c:tx>
            <c:strRef>
              <c:f>Sheet1!$D$1</c:f>
              <c:strCache>
                <c:ptCount val="1"/>
                <c:pt idx="0">
                  <c:v>Global Trend</c:v>
                </c:pt>
              </c:strCache>
            </c:strRef>
          </c:tx>
          <c:spPr>
            <a:ln w="34925" cap="rnd" cmpd="sng" algn="ctr">
              <a:solidFill>
                <a:schemeClr val="accent6"/>
              </a:solidFill>
              <a:prstDash val="dash"/>
              <a:round/>
            </a:ln>
            <a:effectLst>
              <a:outerShdw blurRad="50800" dist="50800" dir="5400000" algn="ctr" rotWithShape="0">
                <a:schemeClr val="bg1"/>
              </a:outerShdw>
            </a:effectLst>
          </c:spPr>
          <c:marker>
            <c:symbol val="none"/>
          </c:marker>
          <c:dLbls>
            <c:delete val="1"/>
          </c:dLbls>
          <c:cat>
            <c:strRef>
              <c:f>Sheet1!$A$2:$A$7</c:f>
              <c:strCache>
                <c:ptCount val="6"/>
                <c:pt idx="0">
                  <c:v>13~19세</c:v>
                </c:pt>
                <c:pt idx="1">
                  <c:v>20~29세</c:v>
                </c:pt>
                <c:pt idx="2">
                  <c:v>30~39세</c:v>
                </c:pt>
                <c:pt idx="3">
                  <c:v>40~49세</c:v>
                </c:pt>
                <c:pt idx="4">
                  <c:v>50~59세</c:v>
                </c:pt>
                <c:pt idx="5">
                  <c:v>60세이상</c:v>
                </c:pt>
              </c:strCache>
            </c:strRef>
          </c:cat>
          <c:val>
            <c:numRef>
              <c:f>Sheet1!$D$2:$D$7</c:f>
              <c:numCache>
                <c:formatCode>General</c:formatCode>
                <c:ptCount val="6"/>
                <c:pt idx="0">
                  <c:v>18</c:v>
                </c:pt>
                <c:pt idx="1">
                  <c:v>25</c:v>
                </c:pt>
                <c:pt idx="2">
                  <c:v>30</c:v>
                </c:pt>
                <c:pt idx="3">
                  <c:v>34</c:v>
                </c:pt>
                <c:pt idx="4">
                  <c:v>41</c:v>
                </c:pt>
                <c:pt idx="5">
                  <c:v>55</c:v>
                </c:pt>
              </c:numCache>
            </c:numRef>
          </c:val>
          <c:smooth val="0"/>
          <c:extLst>
            <c:ext xmlns:c16="http://schemas.microsoft.com/office/drawing/2014/chart" uri="{C3380CC4-5D6E-409C-BE32-E72D297353CC}">
              <c16:uniqueId val="{0000000E-C0FB-4E51-A8AD-CFC9F44E8B3D}"/>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97108480"/>
        <c:axId val="197110016"/>
      </c:lineChart>
      <c:catAx>
        <c:axId val="19710848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1" i="0" u="none" strike="noStrike" kern="1200" spc="20" baseline="0">
                <a:solidFill>
                  <a:schemeClr val="dk1">
                    <a:lumMod val="65000"/>
                    <a:lumOff val="35000"/>
                  </a:schemeClr>
                </a:solidFill>
                <a:latin typeface="+mn-lt"/>
                <a:ea typeface="+mn-ea"/>
                <a:cs typeface="+mn-cs"/>
              </a:defRPr>
            </a:pPr>
            <a:endParaRPr lang="ko-KR"/>
          </a:p>
        </c:txPr>
        <c:crossAx val="197110016"/>
        <c:crosses val="autoZero"/>
        <c:auto val="1"/>
        <c:lblAlgn val="ctr"/>
        <c:lblOffset val="100"/>
        <c:noMultiLvlLbl val="0"/>
      </c:catAx>
      <c:valAx>
        <c:axId val="197110016"/>
        <c:scaling>
          <c:orientation val="minMax"/>
          <c:max val="60"/>
          <c:min val="1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spc="20" baseline="0">
                <a:solidFill>
                  <a:schemeClr val="dk1">
                    <a:lumMod val="65000"/>
                    <a:lumOff val="35000"/>
                  </a:schemeClr>
                </a:solidFill>
                <a:latin typeface="+mn-lt"/>
                <a:ea typeface="+mn-ea"/>
                <a:cs typeface="+mn-cs"/>
              </a:defRPr>
            </a:pPr>
            <a:endParaRPr lang="ko-KR"/>
          </a:p>
        </c:txPr>
        <c:crossAx val="19710848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layout>
        <c:manualLayout>
          <c:xMode val="edge"/>
          <c:yMode val="edge"/>
          <c:x val="0"/>
          <c:y val="0.91476357683722054"/>
          <c:w val="0.96550202151451769"/>
          <c:h val="8.523652174119579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ko-KR"/>
        </a:p>
      </c:txPr>
    </c:legend>
    <c:plotVisOnly val="1"/>
    <c:dispBlanksAs val="zero"/>
    <c:showDLblsOverMax val="0"/>
  </c:chart>
  <c:spPr>
    <a:solidFill>
      <a:schemeClr val="lt1"/>
    </a:solidFill>
    <a:ln>
      <a:noFill/>
    </a:ln>
    <a:effectLst/>
  </c:spPr>
  <c:txPr>
    <a:bodyPr/>
    <a:lstStyle/>
    <a:p>
      <a:pPr>
        <a:defRPr/>
      </a:pPr>
      <a:endParaRPr lang="ko-K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Prume Foundation</a:t>
            </a:r>
            <a:endParaRPr lang="ko-KR"/>
          </a:p>
        </c:rich>
      </c:tx>
      <c:overlay val="0"/>
    </c:title>
    <c:autoTitleDeleted val="0"/>
    <c:view3D>
      <c:rotX val="30"/>
      <c:rotY val="340"/>
      <c:rAngAx val="0"/>
      <c:perspective val="20"/>
    </c:view3D>
    <c:floor>
      <c:thickness val="0"/>
    </c:floor>
    <c:sideWall>
      <c:thickness val="0"/>
    </c:sideWall>
    <c:backWall>
      <c:thickness val="0"/>
    </c:backWall>
    <c:plotArea>
      <c:layout/>
      <c:pie3DChart>
        <c:varyColors val="1"/>
        <c:ser>
          <c:idx val="0"/>
          <c:order val="0"/>
          <c:tx>
            <c:strRef>
              <c:f>Sheet1!$B$1</c:f>
              <c:strCache>
                <c:ptCount val="1"/>
                <c:pt idx="0">
                  <c:v>푸르메</c:v>
                </c:pt>
              </c:strCache>
            </c:strRef>
          </c:tx>
          <c:spPr>
            <a:effectLst>
              <a:outerShdw blurRad="50800" dist="38100" dir="16200000" rotWithShape="0">
                <a:prstClr val="black">
                  <a:alpha val="40000"/>
                </a:prstClr>
              </a:outerShdw>
            </a:effectLst>
            <a:scene3d>
              <a:camera prst="orthographicFront"/>
              <a:lightRig rig="threePt" dir="t"/>
            </a:scene3d>
            <a:sp3d prstMaterial="matte"/>
          </c:spPr>
          <c:explosion val="14"/>
          <c:cat>
            <c:strRef>
              <c:f>Sheet1!$A$2:$A$6</c:f>
              <c:strCache>
                <c:ptCount val="5"/>
                <c:pt idx="0">
                  <c:v>Nexon</c:v>
                </c:pt>
                <c:pt idx="1">
                  <c:v>City Grant</c:v>
                </c:pt>
                <c:pt idx="2">
                  <c:v>Corporation</c:v>
                </c:pt>
                <c:pt idx="3">
                  <c:v>Foundation</c:v>
                </c:pt>
                <c:pt idx="4">
                  <c:v>Individual</c:v>
                </c:pt>
              </c:strCache>
            </c:strRef>
          </c:cat>
          <c:val>
            <c:numRef>
              <c:f>Sheet1!$B$2:$B$6</c:f>
              <c:numCache>
                <c:formatCode>General</c:formatCode>
                <c:ptCount val="5"/>
                <c:pt idx="0">
                  <c:v>200</c:v>
                </c:pt>
                <c:pt idx="1">
                  <c:v>50</c:v>
                </c:pt>
                <c:pt idx="2">
                  <c:v>82</c:v>
                </c:pt>
                <c:pt idx="3">
                  <c:v>20</c:v>
                </c:pt>
                <c:pt idx="4">
                  <c:v>70</c:v>
                </c:pt>
              </c:numCache>
            </c:numRef>
          </c:val>
          <c:extLst>
            <c:ext xmlns:c16="http://schemas.microsoft.com/office/drawing/2014/chart" uri="{C3380CC4-5D6E-409C-BE32-E72D297353CC}">
              <c16:uniqueId val="{00000000-0E0F-476C-991A-E9FC50A5DF9A}"/>
            </c:ext>
          </c:extLst>
        </c:ser>
        <c:dLbls>
          <c:showLegendKey val="0"/>
          <c:showVal val="0"/>
          <c:showCatName val="0"/>
          <c:showSerName val="0"/>
          <c:showPercent val="0"/>
          <c:showBubbleSize val="0"/>
          <c:showLeaderLines val="1"/>
        </c:dLbls>
      </c:pie3DChart>
    </c:plotArea>
    <c:legend>
      <c:legendPos val="r"/>
      <c:overlay val="0"/>
    </c:legend>
    <c:plotVisOnly val="1"/>
    <c:dispBlanksAs val="zero"/>
    <c:showDLblsOverMax val="0"/>
  </c:chart>
  <c:txPr>
    <a:bodyPr/>
    <a:lstStyle/>
    <a:p>
      <a:pPr>
        <a:defRPr sz="1800"/>
      </a:pPr>
      <a:endParaRPr lang="ko-K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46168667826367"/>
          <c:y val="8.8082474963099747E-2"/>
          <c:w val="0.82015874022383262"/>
          <c:h val="0.79232543981599668"/>
        </c:manualLayout>
      </c:layout>
      <c:barChart>
        <c:barDir val="col"/>
        <c:grouping val="clustered"/>
        <c:varyColors val="0"/>
        <c:ser>
          <c:idx val="0"/>
          <c:order val="0"/>
          <c:tx>
            <c:strRef>
              <c:f>Sheet1!$B$1</c:f>
              <c:strCache>
                <c:ptCount val="1"/>
                <c:pt idx="0">
                  <c:v>계열 1</c:v>
                </c:pt>
              </c:strCache>
            </c:strRef>
          </c:tx>
          <c:invertIfNegative val="0"/>
          <c:cat>
            <c:numRef>
              <c:f>Sheet1!$A$2:$A$20</c:f>
              <c:numCache>
                <c:formatCode>General</c:formatCode>
                <c:ptCount val="19"/>
              </c:numCache>
            </c:numRef>
          </c:cat>
          <c:val>
            <c:numRef>
              <c:f>Sheet1!$B$2:$B$20</c:f>
              <c:numCache>
                <c:formatCode>General</c:formatCode>
                <c:ptCount val="19"/>
                <c:pt idx="0">
                  <c:v>20</c:v>
                </c:pt>
                <c:pt idx="1">
                  <c:v>16</c:v>
                </c:pt>
                <c:pt idx="2">
                  <c:v>15</c:v>
                </c:pt>
                <c:pt idx="3">
                  <c:v>8</c:v>
                </c:pt>
                <c:pt idx="4">
                  <c:v>11</c:v>
                </c:pt>
                <c:pt idx="5">
                  <c:v>7</c:v>
                </c:pt>
                <c:pt idx="6">
                  <c:v>5</c:v>
                </c:pt>
                <c:pt idx="7">
                  <c:v>8</c:v>
                </c:pt>
                <c:pt idx="8">
                  <c:v>7</c:v>
                </c:pt>
                <c:pt idx="9">
                  <c:v>30</c:v>
                </c:pt>
                <c:pt idx="10">
                  <c:v>17</c:v>
                </c:pt>
                <c:pt idx="11">
                  <c:v>15</c:v>
                </c:pt>
                <c:pt idx="12">
                  <c:v>7</c:v>
                </c:pt>
                <c:pt idx="13">
                  <c:v>11</c:v>
                </c:pt>
                <c:pt idx="14">
                  <c:v>13</c:v>
                </c:pt>
                <c:pt idx="15">
                  <c:v>16</c:v>
                </c:pt>
                <c:pt idx="16">
                  <c:v>8</c:v>
                </c:pt>
                <c:pt idx="17">
                  <c:v>9</c:v>
                </c:pt>
                <c:pt idx="18">
                  <c:v>2</c:v>
                </c:pt>
              </c:numCache>
            </c:numRef>
          </c:val>
          <c:extLst>
            <c:ext xmlns:c16="http://schemas.microsoft.com/office/drawing/2014/chart" uri="{C3380CC4-5D6E-409C-BE32-E72D297353CC}">
              <c16:uniqueId val="{00000000-6915-429C-B17C-66EDA03E8C58}"/>
            </c:ext>
          </c:extLst>
        </c:ser>
        <c:dLbls>
          <c:showLegendKey val="0"/>
          <c:showVal val="0"/>
          <c:showCatName val="0"/>
          <c:showSerName val="0"/>
          <c:showPercent val="0"/>
          <c:showBubbleSize val="0"/>
        </c:dLbls>
        <c:gapWidth val="150"/>
        <c:axId val="199240704"/>
        <c:axId val="199938816"/>
      </c:barChart>
      <c:catAx>
        <c:axId val="199240704"/>
        <c:scaling>
          <c:orientation val="minMax"/>
        </c:scaling>
        <c:delete val="0"/>
        <c:axPos val="b"/>
        <c:numFmt formatCode="General" sourceLinked="1"/>
        <c:majorTickMark val="out"/>
        <c:minorTickMark val="none"/>
        <c:tickLblPos val="nextTo"/>
        <c:crossAx val="199938816"/>
        <c:crosses val="autoZero"/>
        <c:auto val="1"/>
        <c:lblAlgn val="ctr"/>
        <c:lblOffset val="100"/>
        <c:noMultiLvlLbl val="0"/>
      </c:catAx>
      <c:valAx>
        <c:axId val="199938816"/>
        <c:scaling>
          <c:orientation val="minMax"/>
        </c:scaling>
        <c:delete val="1"/>
        <c:axPos val="l"/>
        <c:majorGridlines/>
        <c:numFmt formatCode="General" sourceLinked="1"/>
        <c:majorTickMark val="out"/>
        <c:minorTickMark val="none"/>
        <c:tickLblPos val="none"/>
        <c:crossAx val="199240704"/>
        <c:crosses val="autoZero"/>
        <c:crossBetween val="between"/>
      </c:valAx>
    </c:plotArea>
    <c:plotVisOnly val="1"/>
    <c:dispBlanksAs val="gap"/>
    <c:showDLblsOverMax val="0"/>
  </c:chart>
  <c:txPr>
    <a:bodyPr/>
    <a:lstStyle/>
    <a:p>
      <a:pPr>
        <a:defRPr sz="1800"/>
      </a:pPr>
      <a:endParaRPr lang="ko-KR"/>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32222-E8A9-488B-87F4-23B05A493D1C}" type="doc">
      <dgm:prSet loTypeId="urn:microsoft.com/office/officeart/2005/8/layout/cycle6" loCatId="cycle" qsTypeId="urn:microsoft.com/office/officeart/2005/8/quickstyle/simple1" qsCatId="simple" csTypeId="urn:microsoft.com/office/officeart/2005/8/colors/accent1_2" csCatId="accent1" phldr="1"/>
      <dgm:spPr/>
      <dgm:t>
        <a:bodyPr/>
        <a:lstStyle/>
        <a:p>
          <a:pPr latinLnBrk="1"/>
          <a:endParaRPr lang="ko-KR" altLang="en-US"/>
        </a:p>
      </dgm:t>
    </dgm:pt>
    <dgm:pt modelId="{558AFAF0-8070-4472-A3D4-2D96B49AE9C6}">
      <dgm:prSet phldrT="[텍스트]"/>
      <dgm:spPr/>
      <dgm:t>
        <a:bodyPr/>
        <a:lstStyle/>
        <a:p>
          <a:pPr latinLnBrk="1"/>
          <a:r>
            <a:rPr lang="ko-KR" altLang="en-US" dirty="0"/>
            <a:t>개인</a:t>
          </a:r>
        </a:p>
        <a:p>
          <a:pPr latinLnBrk="1"/>
          <a:r>
            <a:rPr lang="en-US" altLang="ko-KR" dirty="0"/>
            <a:t>Individualism</a:t>
          </a:r>
          <a:endParaRPr lang="ko-KR" altLang="en-US" dirty="0"/>
        </a:p>
      </dgm:t>
    </dgm:pt>
    <dgm:pt modelId="{5CCCA7EE-2B3B-40B6-8180-E9DE4C79DA0D}" type="parTrans" cxnId="{BB498D2D-9561-4347-ADC9-243CF60A941B}">
      <dgm:prSet/>
      <dgm:spPr/>
      <dgm:t>
        <a:bodyPr/>
        <a:lstStyle/>
        <a:p>
          <a:pPr latinLnBrk="1"/>
          <a:endParaRPr lang="ko-KR" altLang="en-US"/>
        </a:p>
      </dgm:t>
    </dgm:pt>
    <dgm:pt modelId="{E3A10A1F-5CA5-4734-9889-0FEB121C9446}" type="sibTrans" cxnId="{BB498D2D-9561-4347-ADC9-243CF60A941B}">
      <dgm:prSet/>
      <dgm:spPr/>
      <dgm:t>
        <a:bodyPr/>
        <a:lstStyle/>
        <a:p>
          <a:pPr latinLnBrk="1"/>
          <a:endParaRPr lang="ko-KR" altLang="en-US" dirty="0"/>
        </a:p>
      </dgm:t>
    </dgm:pt>
    <dgm:pt modelId="{E5B7F32A-E5EB-4CFA-B2F8-7B4F0C4B9791}">
      <dgm:prSet phldrT="[텍스트]" custT="1"/>
      <dgm:spPr/>
      <dgm:t>
        <a:bodyPr/>
        <a:lstStyle/>
        <a:p>
          <a:pPr latinLnBrk="1"/>
          <a:r>
            <a:rPr lang="ko-KR" altLang="en-US" sz="900" dirty="0"/>
            <a:t>공익</a:t>
          </a:r>
          <a:endParaRPr lang="en-US" altLang="ko-KR" sz="900" dirty="0"/>
        </a:p>
        <a:p>
          <a:pPr latinLnBrk="1"/>
          <a:r>
            <a:rPr lang="en-US" altLang="ko-KR" sz="900" dirty="0"/>
            <a:t>Common Goods</a:t>
          </a:r>
          <a:endParaRPr lang="ko-KR" altLang="en-US" sz="900" dirty="0"/>
        </a:p>
      </dgm:t>
    </dgm:pt>
    <dgm:pt modelId="{75BECB13-04AE-482C-84B0-C29A944FC6D2}" type="parTrans" cxnId="{7835E2D4-A7D0-4F3C-8F16-2A157D7C3163}">
      <dgm:prSet/>
      <dgm:spPr/>
      <dgm:t>
        <a:bodyPr/>
        <a:lstStyle/>
        <a:p>
          <a:pPr latinLnBrk="1"/>
          <a:endParaRPr lang="ko-KR" altLang="en-US"/>
        </a:p>
      </dgm:t>
    </dgm:pt>
    <dgm:pt modelId="{85244ECE-6DD3-40C9-B2D5-63EE0338154C}" type="sibTrans" cxnId="{7835E2D4-A7D0-4F3C-8F16-2A157D7C3163}">
      <dgm:prSet/>
      <dgm:spPr/>
      <dgm:t>
        <a:bodyPr/>
        <a:lstStyle/>
        <a:p>
          <a:pPr latinLnBrk="1"/>
          <a:endParaRPr lang="ko-KR" altLang="en-US" dirty="0"/>
        </a:p>
      </dgm:t>
    </dgm:pt>
    <dgm:pt modelId="{760B4D10-D9C0-4389-BCEA-91066FD4F4F5}">
      <dgm:prSet phldrT="[텍스트]" custT="1"/>
      <dgm:spPr/>
      <dgm:t>
        <a:bodyPr/>
        <a:lstStyle/>
        <a:p>
          <a:pPr latinLnBrk="1"/>
          <a:r>
            <a:rPr lang="ko-KR" altLang="en-US" sz="900" dirty="0">
              <a:latin typeface="+mj-lt"/>
            </a:rPr>
            <a:t>자원봉사</a:t>
          </a:r>
        </a:p>
        <a:p>
          <a:pPr latinLnBrk="1"/>
          <a:r>
            <a:rPr lang="en-US" altLang="ko-KR" sz="800" dirty="0"/>
            <a:t>Volunteerism</a:t>
          </a:r>
          <a:endParaRPr lang="ko-KR" altLang="en-US" sz="800" dirty="0"/>
        </a:p>
      </dgm:t>
    </dgm:pt>
    <dgm:pt modelId="{4CFE0C2C-DDA5-4E85-9DC8-B2884EC5096A}" type="parTrans" cxnId="{969F5250-07C4-4ACC-B7EC-55CE3A499F69}">
      <dgm:prSet/>
      <dgm:spPr/>
      <dgm:t>
        <a:bodyPr/>
        <a:lstStyle/>
        <a:p>
          <a:pPr latinLnBrk="1"/>
          <a:endParaRPr lang="ko-KR" altLang="en-US"/>
        </a:p>
      </dgm:t>
    </dgm:pt>
    <dgm:pt modelId="{C6CC2E2C-C115-4AC8-8A23-54167CFD14BA}" type="sibTrans" cxnId="{969F5250-07C4-4ACC-B7EC-55CE3A499F69}">
      <dgm:prSet/>
      <dgm:spPr/>
      <dgm:t>
        <a:bodyPr/>
        <a:lstStyle/>
        <a:p>
          <a:pPr latinLnBrk="1"/>
          <a:endParaRPr lang="ko-KR" altLang="en-US" dirty="0"/>
        </a:p>
      </dgm:t>
    </dgm:pt>
    <dgm:pt modelId="{B3C64C17-86EE-4554-BC01-9D44A87DA416}">
      <dgm:prSet phldrT="[텍스트]" custT="1"/>
      <dgm:spPr/>
      <dgm:t>
        <a:bodyPr/>
        <a:lstStyle/>
        <a:p>
          <a:pPr latinLnBrk="1"/>
          <a:r>
            <a:rPr lang="ko-KR" altLang="en-US" sz="900" dirty="0"/>
            <a:t>다원성</a:t>
          </a:r>
          <a:endParaRPr lang="en-US" altLang="ko-KR" sz="900" dirty="0"/>
        </a:p>
        <a:p>
          <a:pPr latinLnBrk="1"/>
          <a:r>
            <a:rPr lang="en-US" altLang="ko-KR" sz="900" dirty="0"/>
            <a:t>Pluralism</a:t>
          </a:r>
          <a:endParaRPr lang="ko-KR" altLang="en-US" sz="900" dirty="0"/>
        </a:p>
      </dgm:t>
    </dgm:pt>
    <dgm:pt modelId="{7F773E69-802C-47A6-BDE2-CEB8BD0B60F7}" type="parTrans" cxnId="{EE65226E-C8AD-445D-93F9-7C743CD7848B}">
      <dgm:prSet/>
      <dgm:spPr/>
      <dgm:t>
        <a:bodyPr/>
        <a:lstStyle/>
        <a:p>
          <a:pPr latinLnBrk="1"/>
          <a:endParaRPr lang="ko-KR" altLang="en-US"/>
        </a:p>
      </dgm:t>
    </dgm:pt>
    <dgm:pt modelId="{956D72E0-A9DA-47E7-A097-E56881E750B9}" type="sibTrans" cxnId="{EE65226E-C8AD-445D-93F9-7C743CD7848B}">
      <dgm:prSet/>
      <dgm:spPr/>
      <dgm:t>
        <a:bodyPr/>
        <a:lstStyle/>
        <a:p>
          <a:pPr latinLnBrk="1"/>
          <a:endParaRPr lang="ko-KR" altLang="en-US" dirty="0"/>
        </a:p>
      </dgm:t>
    </dgm:pt>
    <dgm:pt modelId="{00530C9C-495B-46AF-AE00-2CE108401800}">
      <dgm:prSet phldrT="[텍스트]"/>
      <dgm:spPr/>
      <dgm:t>
        <a:bodyPr/>
        <a:lstStyle/>
        <a:p>
          <a:pPr latinLnBrk="1"/>
          <a:r>
            <a:rPr lang="ko-KR" altLang="en-US" dirty="0"/>
            <a:t>혁신성</a:t>
          </a:r>
          <a:endParaRPr lang="en-US" altLang="ko-KR" dirty="0"/>
        </a:p>
        <a:p>
          <a:pPr latinLnBrk="1"/>
          <a:r>
            <a:rPr lang="en-US" altLang="ko-KR" dirty="0"/>
            <a:t>Innovation</a:t>
          </a:r>
          <a:endParaRPr lang="ko-KR" altLang="en-US" dirty="0"/>
        </a:p>
      </dgm:t>
    </dgm:pt>
    <dgm:pt modelId="{59924DF2-DEEF-403C-8AE7-876CDFAE489E}" type="parTrans" cxnId="{80F4E21C-5310-4AC1-8D39-1DAB4307E7D3}">
      <dgm:prSet/>
      <dgm:spPr/>
      <dgm:t>
        <a:bodyPr/>
        <a:lstStyle/>
        <a:p>
          <a:pPr latinLnBrk="1"/>
          <a:endParaRPr lang="ko-KR" altLang="en-US"/>
        </a:p>
      </dgm:t>
    </dgm:pt>
    <dgm:pt modelId="{0006FAF4-1BA0-45D0-B97A-962F1660EC6B}" type="sibTrans" cxnId="{80F4E21C-5310-4AC1-8D39-1DAB4307E7D3}">
      <dgm:prSet/>
      <dgm:spPr/>
      <dgm:t>
        <a:bodyPr/>
        <a:lstStyle/>
        <a:p>
          <a:pPr latinLnBrk="1"/>
          <a:endParaRPr lang="ko-KR" altLang="en-US" dirty="0"/>
        </a:p>
      </dgm:t>
    </dgm:pt>
    <dgm:pt modelId="{5D1614B0-6DB6-41F0-A3A7-5DA27FEE8785}" type="pres">
      <dgm:prSet presAssocID="{DA932222-E8A9-488B-87F4-23B05A493D1C}" presName="cycle" presStyleCnt="0">
        <dgm:presLayoutVars>
          <dgm:dir/>
          <dgm:resizeHandles val="exact"/>
        </dgm:presLayoutVars>
      </dgm:prSet>
      <dgm:spPr/>
    </dgm:pt>
    <dgm:pt modelId="{B9B052CF-A1EC-4A6B-9CEB-DA980A05AD6E}" type="pres">
      <dgm:prSet presAssocID="{558AFAF0-8070-4472-A3D4-2D96B49AE9C6}" presName="node" presStyleLbl="node1" presStyleIdx="0" presStyleCnt="5" custRadScaleRad="100093" custRadScaleInc="1898">
        <dgm:presLayoutVars>
          <dgm:bulletEnabled val="1"/>
        </dgm:presLayoutVars>
      </dgm:prSet>
      <dgm:spPr/>
    </dgm:pt>
    <dgm:pt modelId="{D707A176-8B50-4AB9-8DB1-A7559446CA70}" type="pres">
      <dgm:prSet presAssocID="{558AFAF0-8070-4472-A3D4-2D96B49AE9C6}" presName="spNode" presStyleCnt="0"/>
      <dgm:spPr/>
    </dgm:pt>
    <dgm:pt modelId="{9D2EC946-D057-441A-A459-C951A5D52690}" type="pres">
      <dgm:prSet presAssocID="{E3A10A1F-5CA5-4734-9889-0FEB121C9446}" presName="sibTrans" presStyleLbl="sibTrans1D1" presStyleIdx="0" presStyleCnt="5"/>
      <dgm:spPr/>
    </dgm:pt>
    <dgm:pt modelId="{F25C8729-79F0-46B0-9AC0-9E69FA81FDCB}" type="pres">
      <dgm:prSet presAssocID="{E5B7F32A-E5EB-4CFA-B2F8-7B4F0C4B9791}" presName="node" presStyleLbl="node1" presStyleIdx="1" presStyleCnt="5">
        <dgm:presLayoutVars>
          <dgm:bulletEnabled val="1"/>
        </dgm:presLayoutVars>
      </dgm:prSet>
      <dgm:spPr/>
    </dgm:pt>
    <dgm:pt modelId="{92254813-CF62-44F1-9776-44EC66FFFA98}" type="pres">
      <dgm:prSet presAssocID="{E5B7F32A-E5EB-4CFA-B2F8-7B4F0C4B9791}" presName="spNode" presStyleCnt="0"/>
      <dgm:spPr/>
    </dgm:pt>
    <dgm:pt modelId="{2AB30F06-F731-4AA7-A314-EEF906B49AE3}" type="pres">
      <dgm:prSet presAssocID="{85244ECE-6DD3-40C9-B2D5-63EE0338154C}" presName="sibTrans" presStyleLbl="sibTrans1D1" presStyleIdx="1" presStyleCnt="5"/>
      <dgm:spPr/>
    </dgm:pt>
    <dgm:pt modelId="{4ECB27D4-BF03-486F-8407-E091B6940417}" type="pres">
      <dgm:prSet presAssocID="{760B4D10-D9C0-4389-BCEA-91066FD4F4F5}" presName="node" presStyleLbl="node1" presStyleIdx="2" presStyleCnt="5" custScaleX="91873" custScaleY="94713">
        <dgm:presLayoutVars>
          <dgm:bulletEnabled val="1"/>
        </dgm:presLayoutVars>
      </dgm:prSet>
      <dgm:spPr/>
    </dgm:pt>
    <dgm:pt modelId="{0194FC67-5994-420D-9CC3-8CEA8AB148F3}" type="pres">
      <dgm:prSet presAssocID="{760B4D10-D9C0-4389-BCEA-91066FD4F4F5}" presName="spNode" presStyleCnt="0"/>
      <dgm:spPr/>
    </dgm:pt>
    <dgm:pt modelId="{2E5BA378-186D-494F-B9FF-4686BDC4B49C}" type="pres">
      <dgm:prSet presAssocID="{C6CC2E2C-C115-4AC8-8A23-54167CFD14BA}" presName="sibTrans" presStyleLbl="sibTrans1D1" presStyleIdx="2" presStyleCnt="5"/>
      <dgm:spPr/>
    </dgm:pt>
    <dgm:pt modelId="{6C0CEC4B-BEAD-4372-82A0-978AFD43D512}" type="pres">
      <dgm:prSet presAssocID="{B3C64C17-86EE-4554-BC01-9D44A87DA416}" presName="node" presStyleLbl="node1" presStyleIdx="3" presStyleCnt="5">
        <dgm:presLayoutVars>
          <dgm:bulletEnabled val="1"/>
        </dgm:presLayoutVars>
      </dgm:prSet>
      <dgm:spPr/>
    </dgm:pt>
    <dgm:pt modelId="{A5ECF3A4-A846-43BC-A768-C508976FE460}" type="pres">
      <dgm:prSet presAssocID="{B3C64C17-86EE-4554-BC01-9D44A87DA416}" presName="spNode" presStyleCnt="0"/>
      <dgm:spPr/>
    </dgm:pt>
    <dgm:pt modelId="{978A0396-3359-4F28-93B7-29A22AAFE23D}" type="pres">
      <dgm:prSet presAssocID="{956D72E0-A9DA-47E7-A097-E56881E750B9}" presName="sibTrans" presStyleLbl="sibTrans1D1" presStyleIdx="3" presStyleCnt="5"/>
      <dgm:spPr/>
    </dgm:pt>
    <dgm:pt modelId="{86F5341B-79D9-46A0-9723-4AB3A565380A}" type="pres">
      <dgm:prSet presAssocID="{00530C9C-495B-46AF-AE00-2CE108401800}" presName="node" presStyleLbl="node1" presStyleIdx="4" presStyleCnt="5">
        <dgm:presLayoutVars>
          <dgm:bulletEnabled val="1"/>
        </dgm:presLayoutVars>
      </dgm:prSet>
      <dgm:spPr/>
    </dgm:pt>
    <dgm:pt modelId="{A83E1FD1-07D7-400E-A8AA-E0709F654E82}" type="pres">
      <dgm:prSet presAssocID="{00530C9C-495B-46AF-AE00-2CE108401800}" presName="spNode" presStyleCnt="0"/>
      <dgm:spPr/>
    </dgm:pt>
    <dgm:pt modelId="{9FF83B26-2B73-4755-8D8F-3EFFD7BB5AB1}" type="pres">
      <dgm:prSet presAssocID="{0006FAF4-1BA0-45D0-B97A-962F1660EC6B}" presName="sibTrans" presStyleLbl="sibTrans1D1" presStyleIdx="4" presStyleCnt="5"/>
      <dgm:spPr/>
    </dgm:pt>
  </dgm:ptLst>
  <dgm:cxnLst>
    <dgm:cxn modelId="{10FC090A-C8A9-4934-A6FB-02E2AE3F2FAD}" type="presOf" srcId="{E3A10A1F-5CA5-4734-9889-0FEB121C9446}" destId="{9D2EC946-D057-441A-A459-C951A5D52690}" srcOrd="0" destOrd="0" presId="urn:microsoft.com/office/officeart/2005/8/layout/cycle6"/>
    <dgm:cxn modelId="{80F4E21C-5310-4AC1-8D39-1DAB4307E7D3}" srcId="{DA932222-E8A9-488B-87F4-23B05A493D1C}" destId="{00530C9C-495B-46AF-AE00-2CE108401800}" srcOrd="4" destOrd="0" parTransId="{59924DF2-DEEF-403C-8AE7-876CDFAE489E}" sibTransId="{0006FAF4-1BA0-45D0-B97A-962F1660EC6B}"/>
    <dgm:cxn modelId="{F198EE1E-416D-49A3-8189-EE23A74F11F0}" type="presOf" srcId="{B3C64C17-86EE-4554-BC01-9D44A87DA416}" destId="{6C0CEC4B-BEAD-4372-82A0-978AFD43D512}" srcOrd="0" destOrd="0" presId="urn:microsoft.com/office/officeart/2005/8/layout/cycle6"/>
    <dgm:cxn modelId="{BB498D2D-9561-4347-ADC9-243CF60A941B}" srcId="{DA932222-E8A9-488B-87F4-23B05A493D1C}" destId="{558AFAF0-8070-4472-A3D4-2D96B49AE9C6}" srcOrd="0" destOrd="0" parTransId="{5CCCA7EE-2B3B-40B6-8180-E9DE4C79DA0D}" sibTransId="{E3A10A1F-5CA5-4734-9889-0FEB121C9446}"/>
    <dgm:cxn modelId="{48802939-48A5-4D43-A933-5B7768329E29}" type="presOf" srcId="{956D72E0-A9DA-47E7-A097-E56881E750B9}" destId="{978A0396-3359-4F28-93B7-29A22AAFE23D}" srcOrd="0" destOrd="0" presId="urn:microsoft.com/office/officeart/2005/8/layout/cycle6"/>
    <dgm:cxn modelId="{B225EF44-FDC6-4E22-99B1-EFF97C81F264}" type="presOf" srcId="{760B4D10-D9C0-4389-BCEA-91066FD4F4F5}" destId="{4ECB27D4-BF03-486F-8407-E091B6940417}" srcOrd="0" destOrd="0" presId="urn:microsoft.com/office/officeart/2005/8/layout/cycle6"/>
    <dgm:cxn modelId="{E35E054C-0483-4A2A-B9AD-3FD2BBB5A344}" type="presOf" srcId="{00530C9C-495B-46AF-AE00-2CE108401800}" destId="{86F5341B-79D9-46A0-9723-4AB3A565380A}" srcOrd="0" destOrd="0" presId="urn:microsoft.com/office/officeart/2005/8/layout/cycle6"/>
    <dgm:cxn modelId="{EE65226E-C8AD-445D-93F9-7C743CD7848B}" srcId="{DA932222-E8A9-488B-87F4-23B05A493D1C}" destId="{B3C64C17-86EE-4554-BC01-9D44A87DA416}" srcOrd="3" destOrd="0" parTransId="{7F773E69-802C-47A6-BDE2-CEB8BD0B60F7}" sibTransId="{956D72E0-A9DA-47E7-A097-E56881E750B9}"/>
    <dgm:cxn modelId="{969F5250-07C4-4ACC-B7EC-55CE3A499F69}" srcId="{DA932222-E8A9-488B-87F4-23B05A493D1C}" destId="{760B4D10-D9C0-4389-BCEA-91066FD4F4F5}" srcOrd="2" destOrd="0" parTransId="{4CFE0C2C-DDA5-4E85-9DC8-B2884EC5096A}" sibTransId="{C6CC2E2C-C115-4AC8-8A23-54167CFD14BA}"/>
    <dgm:cxn modelId="{C7880973-97FF-444A-AC43-687601B77FBC}" type="presOf" srcId="{558AFAF0-8070-4472-A3D4-2D96B49AE9C6}" destId="{B9B052CF-A1EC-4A6B-9CEB-DA980A05AD6E}" srcOrd="0" destOrd="0" presId="urn:microsoft.com/office/officeart/2005/8/layout/cycle6"/>
    <dgm:cxn modelId="{5DAD897B-B210-42CF-9629-CDE9F500E825}" type="presOf" srcId="{E5B7F32A-E5EB-4CFA-B2F8-7B4F0C4B9791}" destId="{F25C8729-79F0-46B0-9AC0-9E69FA81FDCB}" srcOrd="0" destOrd="0" presId="urn:microsoft.com/office/officeart/2005/8/layout/cycle6"/>
    <dgm:cxn modelId="{F91720B6-115F-42E5-A7B2-C47C4C54E544}" type="presOf" srcId="{85244ECE-6DD3-40C9-B2D5-63EE0338154C}" destId="{2AB30F06-F731-4AA7-A314-EEF906B49AE3}" srcOrd="0" destOrd="0" presId="urn:microsoft.com/office/officeart/2005/8/layout/cycle6"/>
    <dgm:cxn modelId="{9B3ADAC1-4F76-4588-96BE-BC4181E4C723}" type="presOf" srcId="{C6CC2E2C-C115-4AC8-8A23-54167CFD14BA}" destId="{2E5BA378-186D-494F-B9FF-4686BDC4B49C}" srcOrd="0" destOrd="0" presId="urn:microsoft.com/office/officeart/2005/8/layout/cycle6"/>
    <dgm:cxn modelId="{1A11CFC5-28B0-480C-A591-6C31C0D722A6}" type="presOf" srcId="{0006FAF4-1BA0-45D0-B97A-962F1660EC6B}" destId="{9FF83B26-2B73-4755-8D8F-3EFFD7BB5AB1}" srcOrd="0" destOrd="0" presId="urn:microsoft.com/office/officeart/2005/8/layout/cycle6"/>
    <dgm:cxn modelId="{7835E2D4-A7D0-4F3C-8F16-2A157D7C3163}" srcId="{DA932222-E8A9-488B-87F4-23B05A493D1C}" destId="{E5B7F32A-E5EB-4CFA-B2F8-7B4F0C4B9791}" srcOrd="1" destOrd="0" parTransId="{75BECB13-04AE-482C-84B0-C29A944FC6D2}" sibTransId="{85244ECE-6DD3-40C9-B2D5-63EE0338154C}"/>
    <dgm:cxn modelId="{980672EF-636A-49D1-BF96-DCC44BF3369C}" type="presOf" srcId="{DA932222-E8A9-488B-87F4-23B05A493D1C}" destId="{5D1614B0-6DB6-41F0-A3A7-5DA27FEE8785}" srcOrd="0" destOrd="0" presId="urn:microsoft.com/office/officeart/2005/8/layout/cycle6"/>
    <dgm:cxn modelId="{69C74C09-ED55-4F67-9C8F-E3D2AB34529D}" type="presParOf" srcId="{5D1614B0-6DB6-41F0-A3A7-5DA27FEE8785}" destId="{B9B052CF-A1EC-4A6B-9CEB-DA980A05AD6E}" srcOrd="0" destOrd="0" presId="urn:microsoft.com/office/officeart/2005/8/layout/cycle6"/>
    <dgm:cxn modelId="{EB18101D-F5A6-4061-A938-409A07E10E5C}" type="presParOf" srcId="{5D1614B0-6DB6-41F0-A3A7-5DA27FEE8785}" destId="{D707A176-8B50-4AB9-8DB1-A7559446CA70}" srcOrd="1" destOrd="0" presId="urn:microsoft.com/office/officeart/2005/8/layout/cycle6"/>
    <dgm:cxn modelId="{59F600B8-6BA8-4D6D-95FD-6034896C8678}" type="presParOf" srcId="{5D1614B0-6DB6-41F0-A3A7-5DA27FEE8785}" destId="{9D2EC946-D057-441A-A459-C951A5D52690}" srcOrd="2" destOrd="0" presId="urn:microsoft.com/office/officeart/2005/8/layout/cycle6"/>
    <dgm:cxn modelId="{613BD765-AA7B-461D-8392-CCB2B0139FAB}" type="presParOf" srcId="{5D1614B0-6DB6-41F0-A3A7-5DA27FEE8785}" destId="{F25C8729-79F0-46B0-9AC0-9E69FA81FDCB}" srcOrd="3" destOrd="0" presId="urn:microsoft.com/office/officeart/2005/8/layout/cycle6"/>
    <dgm:cxn modelId="{869E0A26-0695-4129-B84C-1B6B0EA3A2BC}" type="presParOf" srcId="{5D1614B0-6DB6-41F0-A3A7-5DA27FEE8785}" destId="{92254813-CF62-44F1-9776-44EC66FFFA98}" srcOrd="4" destOrd="0" presId="urn:microsoft.com/office/officeart/2005/8/layout/cycle6"/>
    <dgm:cxn modelId="{3D033421-6410-4AEA-A8C2-723CB804B2AF}" type="presParOf" srcId="{5D1614B0-6DB6-41F0-A3A7-5DA27FEE8785}" destId="{2AB30F06-F731-4AA7-A314-EEF906B49AE3}" srcOrd="5" destOrd="0" presId="urn:microsoft.com/office/officeart/2005/8/layout/cycle6"/>
    <dgm:cxn modelId="{7DABF5FD-25D2-49AB-B50D-A00C858B212A}" type="presParOf" srcId="{5D1614B0-6DB6-41F0-A3A7-5DA27FEE8785}" destId="{4ECB27D4-BF03-486F-8407-E091B6940417}" srcOrd="6" destOrd="0" presId="urn:microsoft.com/office/officeart/2005/8/layout/cycle6"/>
    <dgm:cxn modelId="{1DAA3E04-3737-4B45-A9A4-2A42FECE22DC}" type="presParOf" srcId="{5D1614B0-6DB6-41F0-A3A7-5DA27FEE8785}" destId="{0194FC67-5994-420D-9CC3-8CEA8AB148F3}" srcOrd="7" destOrd="0" presId="urn:microsoft.com/office/officeart/2005/8/layout/cycle6"/>
    <dgm:cxn modelId="{B7167D99-E7D8-4AAE-A504-507CC3990567}" type="presParOf" srcId="{5D1614B0-6DB6-41F0-A3A7-5DA27FEE8785}" destId="{2E5BA378-186D-494F-B9FF-4686BDC4B49C}" srcOrd="8" destOrd="0" presId="urn:microsoft.com/office/officeart/2005/8/layout/cycle6"/>
    <dgm:cxn modelId="{75F71087-B7DF-422D-A8EA-C70AC25BD867}" type="presParOf" srcId="{5D1614B0-6DB6-41F0-A3A7-5DA27FEE8785}" destId="{6C0CEC4B-BEAD-4372-82A0-978AFD43D512}" srcOrd="9" destOrd="0" presId="urn:microsoft.com/office/officeart/2005/8/layout/cycle6"/>
    <dgm:cxn modelId="{CBD68892-E24F-4B8B-A920-861FFA7C8D4B}" type="presParOf" srcId="{5D1614B0-6DB6-41F0-A3A7-5DA27FEE8785}" destId="{A5ECF3A4-A846-43BC-A768-C508976FE460}" srcOrd="10" destOrd="0" presId="urn:microsoft.com/office/officeart/2005/8/layout/cycle6"/>
    <dgm:cxn modelId="{FD4AA197-0527-4075-9320-EE5F5511851B}" type="presParOf" srcId="{5D1614B0-6DB6-41F0-A3A7-5DA27FEE8785}" destId="{978A0396-3359-4F28-93B7-29A22AAFE23D}" srcOrd="11" destOrd="0" presId="urn:microsoft.com/office/officeart/2005/8/layout/cycle6"/>
    <dgm:cxn modelId="{D3CC82DE-42C4-499D-9A9F-01CB1735EE51}" type="presParOf" srcId="{5D1614B0-6DB6-41F0-A3A7-5DA27FEE8785}" destId="{86F5341B-79D9-46A0-9723-4AB3A565380A}" srcOrd="12" destOrd="0" presId="urn:microsoft.com/office/officeart/2005/8/layout/cycle6"/>
    <dgm:cxn modelId="{303E066F-32A5-4319-BAD3-B7119ACC07FD}" type="presParOf" srcId="{5D1614B0-6DB6-41F0-A3A7-5DA27FEE8785}" destId="{A83E1FD1-07D7-400E-A8AA-E0709F654E82}" srcOrd="13" destOrd="0" presId="urn:microsoft.com/office/officeart/2005/8/layout/cycle6"/>
    <dgm:cxn modelId="{DC41FBC6-0130-48D6-A33C-3B25A2F27CDB}" type="presParOf" srcId="{5D1614B0-6DB6-41F0-A3A7-5DA27FEE8785}" destId="{9FF83B26-2B73-4755-8D8F-3EFFD7BB5AB1}"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1391CA-CEF9-4AFD-B005-157BB090E602}" type="doc">
      <dgm:prSet loTypeId="urn:microsoft.com/office/officeart/2005/8/layout/cycle4#1" loCatId="relationship" qsTypeId="urn:microsoft.com/office/officeart/2005/8/quickstyle/simple1" qsCatId="simple" csTypeId="urn:microsoft.com/office/officeart/2005/8/colors/accent1_2" csCatId="accent1" phldr="1"/>
      <dgm:spPr/>
      <dgm:t>
        <a:bodyPr/>
        <a:lstStyle/>
        <a:p>
          <a:pPr latinLnBrk="1"/>
          <a:endParaRPr lang="ko-KR" altLang="en-US"/>
        </a:p>
      </dgm:t>
    </dgm:pt>
    <dgm:pt modelId="{0D2E02B8-2F04-4F0D-9060-4E5E74C8FA1B}">
      <dgm:prSet phldrT="[텍스트]" custT="1"/>
      <dgm:spPr/>
      <dgm:t>
        <a:bodyPr/>
        <a:lstStyle/>
        <a:p>
          <a:pPr latinLnBrk="1"/>
          <a:r>
            <a:rPr lang="en-US" altLang="ko-KR" sz="1200" b="1" dirty="0"/>
            <a:t>Relief</a:t>
          </a:r>
        </a:p>
        <a:p>
          <a:pPr latinLnBrk="1"/>
          <a:r>
            <a:rPr lang="en-US" altLang="ko-KR" sz="1100" dirty="0"/>
            <a:t>Alleviate human suffering</a:t>
          </a:r>
          <a:endParaRPr lang="ko-KR" altLang="en-US" sz="1100" dirty="0"/>
        </a:p>
      </dgm:t>
    </dgm:pt>
    <dgm:pt modelId="{4328AB07-5EB3-462C-9F23-E30E09C72431}" type="parTrans" cxnId="{1CDC3594-3A5D-43BC-BA53-21AB83DADA35}">
      <dgm:prSet/>
      <dgm:spPr/>
      <dgm:t>
        <a:bodyPr/>
        <a:lstStyle/>
        <a:p>
          <a:pPr latinLnBrk="1"/>
          <a:endParaRPr lang="ko-KR" altLang="en-US"/>
        </a:p>
      </dgm:t>
    </dgm:pt>
    <dgm:pt modelId="{8799C48F-A0FE-4BFF-860C-5361AC2548FC}" type="sibTrans" cxnId="{1CDC3594-3A5D-43BC-BA53-21AB83DADA35}">
      <dgm:prSet/>
      <dgm:spPr/>
      <dgm:t>
        <a:bodyPr/>
        <a:lstStyle/>
        <a:p>
          <a:pPr latinLnBrk="1"/>
          <a:endParaRPr lang="ko-KR" altLang="en-US"/>
        </a:p>
      </dgm:t>
    </dgm:pt>
    <dgm:pt modelId="{A02589FC-15CC-4FB8-B4D8-A5CD88A94B4D}">
      <dgm:prSet phldrT="[텍스트]"/>
      <dgm:spPr/>
      <dgm:t>
        <a:bodyPr/>
        <a:lstStyle/>
        <a:p>
          <a:pPr latinLnBrk="1"/>
          <a:r>
            <a:rPr lang="en-US" altLang="ko-KR" dirty="0"/>
            <a:t>Principle of compassion</a:t>
          </a:r>
          <a:endParaRPr lang="ko-KR" altLang="en-US" dirty="0"/>
        </a:p>
      </dgm:t>
    </dgm:pt>
    <dgm:pt modelId="{257775CF-88D3-47AA-8007-389E49338D40}" type="parTrans" cxnId="{6528714C-D6CC-42AD-80E4-DAFCC27488ED}">
      <dgm:prSet/>
      <dgm:spPr/>
      <dgm:t>
        <a:bodyPr/>
        <a:lstStyle/>
        <a:p>
          <a:pPr latinLnBrk="1"/>
          <a:endParaRPr lang="ko-KR" altLang="en-US"/>
        </a:p>
      </dgm:t>
    </dgm:pt>
    <dgm:pt modelId="{539B0C82-31E3-484D-AB9C-986B5FBF5E60}" type="sibTrans" cxnId="{6528714C-D6CC-42AD-80E4-DAFCC27488ED}">
      <dgm:prSet/>
      <dgm:spPr/>
      <dgm:t>
        <a:bodyPr/>
        <a:lstStyle/>
        <a:p>
          <a:pPr latinLnBrk="1"/>
          <a:endParaRPr lang="ko-KR" altLang="en-US"/>
        </a:p>
      </dgm:t>
    </dgm:pt>
    <dgm:pt modelId="{5FD86B46-74D1-4362-92EE-BE40F82CB28F}">
      <dgm:prSet phldrT="[텍스트]" custT="1"/>
      <dgm:spPr/>
      <dgm:t>
        <a:bodyPr/>
        <a:lstStyle/>
        <a:p>
          <a:pPr latinLnBrk="1"/>
          <a:r>
            <a:rPr lang="en-US" altLang="ko-KR" sz="1200" b="1" dirty="0"/>
            <a:t>Improvement</a:t>
          </a:r>
        </a:p>
        <a:p>
          <a:pPr latinLnBrk="1"/>
          <a:r>
            <a:rPr lang="en-US" altLang="ko-KR" sz="1100" dirty="0"/>
            <a:t> maximizes </a:t>
          </a:r>
        </a:p>
        <a:p>
          <a:pPr latinLnBrk="1"/>
          <a:r>
            <a:rPr lang="en-US" altLang="ko-KR" sz="1100" dirty="0"/>
            <a:t> human potential</a:t>
          </a:r>
          <a:endParaRPr lang="ko-KR" altLang="en-US" sz="1100" dirty="0"/>
        </a:p>
      </dgm:t>
    </dgm:pt>
    <dgm:pt modelId="{AA280F11-59D3-47D7-B008-22689BB4B483}" type="parTrans" cxnId="{7EA5173B-680B-4A96-AF0D-A18DB12C3E3F}">
      <dgm:prSet/>
      <dgm:spPr/>
      <dgm:t>
        <a:bodyPr/>
        <a:lstStyle/>
        <a:p>
          <a:pPr latinLnBrk="1"/>
          <a:endParaRPr lang="ko-KR" altLang="en-US"/>
        </a:p>
      </dgm:t>
    </dgm:pt>
    <dgm:pt modelId="{FBDF74D9-0F98-490D-B933-7E034F841821}" type="sibTrans" cxnId="{7EA5173B-680B-4A96-AF0D-A18DB12C3E3F}">
      <dgm:prSet/>
      <dgm:spPr/>
      <dgm:t>
        <a:bodyPr/>
        <a:lstStyle/>
        <a:p>
          <a:pPr latinLnBrk="1"/>
          <a:endParaRPr lang="ko-KR" altLang="en-US"/>
        </a:p>
      </dgm:t>
    </dgm:pt>
    <dgm:pt modelId="{2B8050E4-9716-4367-9D63-51C41851581B}">
      <dgm:prSet phldrT="[텍스트]"/>
      <dgm:spPr/>
      <dgm:t>
        <a:bodyPr/>
        <a:lstStyle/>
        <a:p>
          <a:pPr latinLnBrk="1"/>
          <a:r>
            <a:rPr lang="en-US" altLang="ko-KR" dirty="0"/>
            <a:t>Principle of Progress</a:t>
          </a:r>
          <a:endParaRPr lang="ko-KR" altLang="en-US" dirty="0"/>
        </a:p>
      </dgm:t>
    </dgm:pt>
    <dgm:pt modelId="{01DE27EE-B77D-4E88-8D7E-48A6330E1EC8}" type="parTrans" cxnId="{6F18FB93-F341-4C27-B0C1-244D5CFACBE6}">
      <dgm:prSet/>
      <dgm:spPr/>
      <dgm:t>
        <a:bodyPr/>
        <a:lstStyle/>
        <a:p>
          <a:pPr latinLnBrk="1"/>
          <a:endParaRPr lang="ko-KR" altLang="en-US"/>
        </a:p>
      </dgm:t>
    </dgm:pt>
    <dgm:pt modelId="{A9AD63B4-8B30-486E-B1B7-C1B8091F2A01}" type="sibTrans" cxnId="{6F18FB93-F341-4C27-B0C1-244D5CFACBE6}">
      <dgm:prSet/>
      <dgm:spPr/>
      <dgm:t>
        <a:bodyPr/>
        <a:lstStyle/>
        <a:p>
          <a:pPr latinLnBrk="1"/>
          <a:endParaRPr lang="ko-KR" altLang="en-US"/>
        </a:p>
      </dgm:t>
    </dgm:pt>
    <dgm:pt modelId="{FDFE3255-9D75-423B-A966-526DFBF88A1F}">
      <dgm:prSet phldrT="[텍스트]" custT="1"/>
      <dgm:spPr/>
      <dgm:t>
        <a:bodyPr/>
        <a:lstStyle/>
        <a:p>
          <a:pPr latinLnBrk="1"/>
          <a:r>
            <a:rPr lang="en-US" altLang="ko-KR" sz="1200" b="1" dirty="0"/>
            <a:t>Social Reform</a:t>
          </a:r>
        </a:p>
        <a:p>
          <a:pPr latinLnBrk="1"/>
          <a:r>
            <a:rPr lang="en-US" altLang="ko-KR" sz="1100" dirty="0"/>
            <a:t>Solves social problems</a:t>
          </a:r>
          <a:endParaRPr lang="ko-KR" altLang="en-US" sz="1100" dirty="0"/>
        </a:p>
      </dgm:t>
    </dgm:pt>
    <dgm:pt modelId="{2612D981-B07D-4AE7-8944-6C0DE057B01C}" type="parTrans" cxnId="{017D4AC1-53FA-4076-9D4D-F8164EEA9DDD}">
      <dgm:prSet/>
      <dgm:spPr/>
      <dgm:t>
        <a:bodyPr/>
        <a:lstStyle/>
        <a:p>
          <a:pPr latinLnBrk="1"/>
          <a:endParaRPr lang="ko-KR" altLang="en-US"/>
        </a:p>
      </dgm:t>
    </dgm:pt>
    <dgm:pt modelId="{CF1FC2DE-9781-40E7-8830-BE16B05F41F2}" type="sibTrans" cxnId="{017D4AC1-53FA-4076-9D4D-F8164EEA9DDD}">
      <dgm:prSet/>
      <dgm:spPr/>
      <dgm:t>
        <a:bodyPr/>
        <a:lstStyle/>
        <a:p>
          <a:pPr latinLnBrk="1"/>
          <a:endParaRPr lang="ko-KR" altLang="en-US"/>
        </a:p>
      </dgm:t>
    </dgm:pt>
    <dgm:pt modelId="{19A29D4C-A3C7-4D4E-8B66-22A164C6E432}">
      <dgm:prSet phldrT="[텍스트]"/>
      <dgm:spPr/>
      <dgm:t>
        <a:bodyPr/>
        <a:lstStyle/>
        <a:p>
          <a:pPr latinLnBrk="1"/>
          <a:r>
            <a:rPr lang="en-US" altLang="ko-KR" dirty="0"/>
            <a:t>Principle of Justice</a:t>
          </a:r>
          <a:endParaRPr lang="ko-KR" altLang="en-US" dirty="0"/>
        </a:p>
      </dgm:t>
    </dgm:pt>
    <dgm:pt modelId="{619CCE57-EAF6-4EE3-A1B7-6917D85AE672}" type="parTrans" cxnId="{08748976-1AF0-4F46-B2B3-DC1C5A9E7685}">
      <dgm:prSet/>
      <dgm:spPr/>
      <dgm:t>
        <a:bodyPr/>
        <a:lstStyle/>
        <a:p>
          <a:pPr latinLnBrk="1"/>
          <a:endParaRPr lang="ko-KR" altLang="en-US"/>
        </a:p>
      </dgm:t>
    </dgm:pt>
    <dgm:pt modelId="{3434A1B8-264C-4C3D-A38C-92F4987A31B9}" type="sibTrans" cxnId="{08748976-1AF0-4F46-B2B3-DC1C5A9E7685}">
      <dgm:prSet/>
      <dgm:spPr/>
      <dgm:t>
        <a:bodyPr/>
        <a:lstStyle/>
        <a:p>
          <a:pPr latinLnBrk="1"/>
          <a:endParaRPr lang="ko-KR" altLang="en-US"/>
        </a:p>
      </dgm:t>
    </dgm:pt>
    <dgm:pt modelId="{EDDC8C06-4CCF-4E01-B7CC-D952822F0D74}">
      <dgm:prSet phldrT="[텍스트]" custT="1"/>
      <dgm:spPr/>
      <dgm:t>
        <a:bodyPr/>
        <a:lstStyle/>
        <a:p>
          <a:pPr latinLnBrk="1"/>
          <a:r>
            <a:rPr lang="en-US" altLang="ko-KR" sz="1200" b="1" dirty="0"/>
            <a:t>Civic Engagement</a:t>
          </a:r>
        </a:p>
        <a:p>
          <a:pPr latinLnBrk="1"/>
          <a:r>
            <a:rPr lang="en-US" altLang="ko-KR" sz="1100" dirty="0"/>
            <a:t>Builds community</a:t>
          </a:r>
          <a:endParaRPr lang="ko-KR" altLang="en-US" sz="1100" dirty="0"/>
        </a:p>
      </dgm:t>
    </dgm:pt>
    <dgm:pt modelId="{885C0A21-55DC-421B-AFD3-61242637FEA2}" type="parTrans" cxnId="{1738F9AE-8641-4B61-83D1-B8F9722D800A}">
      <dgm:prSet/>
      <dgm:spPr/>
      <dgm:t>
        <a:bodyPr/>
        <a:lstStyle/>
        <a:p>
          <a:pPr latinLnBrk="1"/>
          <a:endParaRPr lang="ko-KR" altLang="en-US"/>
        </a:p>
      </dgm:t>
    </dgm:pt>
    <dgm:pt modelId="{FF5D2837-840A-4259-8094-F245187F11E9}" type="sibTrans" cxnId="{1738F9AE-8641-4B61-83D1-B8F9722D800A}">
      <dgm:prSet/>
      <dgm:spPr/>
      <dgm:t>
        <a:bodyPr/>
        <a:lstStyle/>
        <a:p>
          <a:pPr latinLnBrk="1"/>
          <a:endParaRPr lang="ko-KR" altLang="en-US"/>
        </a:p>
      </dgm:t>
    </dgm:pt>
    <dgm:pt modelId="{C954F85D-1182-4D79-9ADB-EA5EBA1870AB}">
      <dgm:prSet phldrT="[텍스트]"/>
      <dgm:spPr/>
      <dgm:t>
        <a:bodyPr/>
        <a:lstStyle/>
        <a:p>
          <a:pPr latinLnBrk="1"/>
          <a:r>
            <a:rPr lang="en-US" altLang="ko-KR" dirty="0"/>
            <a:t>Principle of participation</a:t>
          </a:r>
          <a:endParaRPr lang="ko-KR" altLang="en-US" dirty="0"/>
        </a:p>
      </dgm:t>
    </dgm:pt>
    <dgm:pt modelId="{995792B0-83CC-4AA1-B794-829C545A79D7}" type="parTrans" cxnId="{D1678D94-230A-4F03-ADD1-F26E40B221BF}">
      <dgm:prSet/>
      <dgm:spPr/>
      <dgm:t>
        <a:bodyPr/>
        <a:lstStyle/>
        <a:p>
          <a:pPr latinLnBrk="1"/>
          <a:endParaRPr lang="ko-KR" altLang="en-US"/>
        </a:p>
      </dgm:t>
    </dgm:pt>
    <dgm:pt modelId="{CC07907D-5D03-485A-B5D2-188D2E9B6C14}" type="sibTrans" cxnId="{D1678D94-230A-4F03-ADD1-F26E40B221BF}">
      <dgm:prSet/>
      <dgm:spPr/>
      <dgm:t>
        <a:bodyPr/>
        <a:lstStyle/>
        <a:p>
          <a:pPr latinLnBrk="1"/>
          <a:endParaRPr lang="ko-KR" altLang="en-US"/>
        </a:p>
      </dgm:t>
    </dgm:pt>
    <dgm:pt modelId="{E1325421-3D0D-4D66-974C-00060D7DB245}" type="pres">
      <dgm:prSet presAssocID="{E61391CA-CEF9-4AFD-B005-157BB090E602}" presName="cycleMatrixDiagram" presStyleCnt="0">
        <dgm:presLayoutVars>
          <dgm:chMax val="1"/>
          <dgm:dir/>
          <dgm:animLvl val="lvl"/>
          <dgm:resizeHandles val="exact"/>
        </dgm:presLayoutVars>
      </dgm:prSet>
      <dgm:spPr/>
    </dgm:pt>
    <dgm:pt modelId="{7959F6F8-B74A-449E-9C5A-50FB123EF7CB}" type="pres">
      <dgm:prSet presAssocID="{E61391CA-CEF9-4AFD-B005-157BB090E602}" presName="children" presStyleCnt="0"/>
      <dgm:spPr/>
    </dgm:pt>
    <dgm:pt modelId="{D23332A8-9998-4688-A491-6C778FA8B17C}" type="pres">
      <dgm:prSet presAssocID="{E61391CA-CEF9-4AFD-B005-157BB090E602}" presName="child1group" presStyleCnt="0"/>
      <dgm:spPr/>
    </dgm:pt>
    <dgm:pt modelId="{7CA1FB36-74BF-4278-A2AC-CA67F7D663AB}" type="pres">
      <dgm:prSet presAssocID="{E61391CA-CEF9-4AFD-B005-157BB090E602}" presName="child1" presStyleLbl="bgAcc1" presStyleIdx="0" presStyleCnt="4"/>
      <dgm:spPr/>
    </dgm:pt>
    <dgm:pt modelId="{50F5EB14-5F69-4E8F-B029-13F0696AD47E}" type="pres">
      <dgm:prSet presAssocID="{E61391CA-CEF9-4AFD-B005-157BB090E602}" presName="child1Text" presStyleLbl="bgAcc1" presStyleIdx="0" presStyleCnt="4">
        <dgm:presLayoutVars>
          <dgm:bulletEnabled val="1"/>
        </dgm:presLayoutVars>
      </dgm:prSet>
      <dgm:spPr/>
    </dgm:pt>
    <dgm:pt modelId="{7275097C-53EE-4F39-BBC4-903689502BF8}" type="pres">
      <dgm:prSet presAssocID="{E61391CA-CEF9-4AFD-B005-157BB090E602}" presName="child2group" presStyleCnt="0"/>
      <dgm:spPr/>
    </dgm:pt>
    <dgm:pt modelId="{99A6008B-0F4B-4642-85CA-C7C3C3BC7FA6}" type="pres">
      <dgm:prSet presAssocID="{E61391CA-CEF9-4AFD-B005-157BB090E602}" presName="child2" presStyleLbl="bgAcc1" presStyleIdx="1" presStyleCnt="4"/>
      <dgm:spPr/>
    </dgm:pt>
    <dgm:pt modelId="{EBD1DA17-A1B8-400E-AFA3-6AFAC10A3E38}" type="pres">
      <dgm:prSet presAssocID="{E61391CA-CEF9-4AFD-B005-157BB090E602}" presName="child2Text" presStyleLbl="bgAcc1" presStyleIdx="1" presStyleCnt="4">
        <dgm:presLayoutVars>
          <dgm:bulletEnabled val="1"/>
        </dgm:presLayoutVars>
      </dgm:prSet>
      <dgm:spPr/>
    </dgm:pt>
    <dgm:pt modelId="{5B1668E5-A115-4D34-859E-BCF098E06A9E}" type="pres">
      <dgm:prSet presAssocID="{E61391CA-CEF9-4AFD-B005-157BB090E602}" presName="child3group" presStyleCnt="0"/>
      <dgm:spPr/>
    </dgm:pt>
    <dgm:pt modelId="{B6D640C5-C2C0-4FCE-95A3-B287055CF569}" type="pres">
      <dgm:prSet presAssocID="{E61391CA-CEF9-4AFD-B005-157BB090E602}" presName="child3" presStyleLbl="bgAcc1" presStyleIdx="2" presStyleCnt="4"/>
      <dgm:spPr/>
    </dgm:pt>
    <dgm:pt modelId="{80918EE6-D8B0-4E3E-9FED-A33D5FCD280C}" type="pres">
      <dgm:prSet presAssocID="{E61391CA-CEF9-4AFD-B005-157BB090E602}" presName="child3Text" presStyleLbl="bgAcc1" presStyleIdx="2" presStyleCnt="4">
        <dgm:presLayoutVars>
          <dgm:bulletEnabled val="1"/>
        </dgm:presLayoutVars>
      </dgm:prSet>
      <dgm:spPr/>
    </dgm:pt>
    <dgm:pt modelId="{FD0465C1-4707-4119-A53A-0F1AD490D074}" type="pres">
      <dgm:prSet presAssocID="{E61391CA-CEF9-4AFD-B005-157BB090E602}" presName="child4group" presStyleCnt="0"/>
      <dgm:spPr/>
    </dgm:pt>
    <dgm:pt modelId="{F54A8918-9DFC-43D3-89DE-0BDA6C6E67EE}" type="pres">
      <dgm:prSet presAssocID="{E61391CA-CEF9-4AFD-B005-157BB090E602}" presName="child4" presStyleLbl="bgAcc1" presStyleIdx="3" presStyleCnt="4"/>
      <dgm:spPr/>
    </dgm:pt>
    <dgm:pt modelId="{372C404D-DF56-4D08-8651-B57D47D7BBB2}" type="pres">
      <dgm:prSet presAssocID="{E61391CA-CEF9-4AFD-B005-157BB090E602}" presName="child4Text" presStyleLbl="bgAcc1" presStyleIdx="3" presStyleCnt="4">
        <dgm:presLayoutVars>
          <dgm:bulletEnabled val="1"/>
        </dgm:presLayoutVars>
      </dgm:prSet>
      <dgm:spPr/>
    </dgm:pt>
    <dgm:pt modelId="{4E653FA3-D461-4640-98B6-EDF32DB77FEA}" type="pres">
      <dgm:prSet presAssocID="{E61391CA-CEF9-4AFD-B005-157BB090E602}" presName="childPlaceholder" presStyleCnt="0"/>
      <dgm:spPr/>
    </dgm:pt>
    <dgm:pt modelId="{0D8BE942-7031-4336-9B94-B9922F31E6F8}" type="pres">
      <dgm:prSet presAssocID="{E61391CA-CEF9-4AFD-B005-157BB090E602}" presName="circle" presStyleCnt="0"/>
      <dgm:spPr/>
    </dgm:pt>
    <dgm:pt modelId="{1F142D5C-D5E0-48CB-BA72-6EF8541FE94C}" type="pres">
      <dgm:prSet presAssocID="{E61391CA-CEF9-4AFD-B005-157BB090E602}" presName="quadrant1" presStyleLbl="node1" presStyleIdx="0" presStyleCnt="4" custScaleX="104851" custScaleY="82980" custLinFactNeighborX="966" custLinFactNeighborY="18341">
        <dgm:presLayoutVars>
          <dgm:chMax val="1"/>
          <dgm:bulletEnabled val="1"/>
        </dgm:presLayoutVars>
      </dgm:prSet>
      <dgm:spPr/>
    </dgm:pt>
    <dgm:pt modelId="{10805087-55D6-4E67-A989-F9AA880EF74D}" type="pres">
      <dgm:prSet presAssocID="{E61391CA-CEF9-4AFD-B005-157BB090E602}" presName="quadrant2" presStyleLbl="node1" presStyleIdx="1" presStyleCnt="4" custScaleX="106781" custScaleY="81120" custLinFactNeighborX="3379" custLinFactNeighborY="17858">
        <dgm:presLayoutVars>
          <dgm:chMax val="1"/>
          <dgm:bulletEnabled val="1"/>
        </dgm:presLayoutVars>
      </dgm:prSet>
      <dgm:spPr/>
    </dgm:pt>
    <dgm:pt modelId="{C90A558A-9B35-4D6C-B620-3908E057662E}" type="pres">
      <dgm:prSet presAssocID="{E61391CA-CEF9-4AFD-B005-157BB090E602}" presName="quadrant3" presStyleLbl="node1" presStyleIdx="2" presStyleCnt="4" custScaleX="108878" custScaleY="81290" custLinFactNeighborX="1847" custLinFactNeighborY="-5314">
        <dgm:presLayoutVars>
          <dgm:chMax val="1"/>
          <dgm:bulletEnabled val="1"/>
        </dgm:presLayoutVars>
      </dgm:prSet>
      <dgm:spPr/>
    </dgm:pt>
    <dgm:pt modelId="{22471DAF-AF1E-4D04-9655-B6354D986A45}" type="pres">
      <dgm:prSet presAssocID="{E61391CA-CEF9-4AFD-B005-157BB090E602}" presName="quadrant4" presStyleLbl="node1" presStyleIdx="3" presStyleCnt="4" custScaleX="102688" custScaleY="81281" custLinFactNeighborY="-5792">
        <dgm:presLayoutVars>
          <dgm:chMax val="1"/>
          <dgm:bulletEnabled val="1"/>
        </dgm:presLayoutVars>
      </dgm:prSet>
      <dgm:spPr/>
    </dgm:pt>
    <dgm:pt modelId="{9BC6D676-6CE2-4F1C-A949-E3D8DBE1989D}" type="pres">
      <dgm:prSet presAssocID="{E61391CA-CEF9-4AFD-B005-157BB090E602}" presName="quadrantPlaceholder" presStyleCnt="0"/>
      <dgm:spPr/>
    </dgm:pt>
    <dgm:pt modelId="{2CEFEDEE-E045-4392-825D-4B60CAFC5047}" type="pres">
      <dgm:prSet presAssocID="{E61391CA-CEF9-4AFD-B005-157BB090E602}" presName="center1" presStyleLbl="fgShp" presStyleIdx="0" presStyleCnt="2" custScaleX="64303"/>
      <dgm:spPr/>
    </dgm:pt>
    <dgm:pt modelId="{104D56FE-3AA5-4E3E-A3AD-D567DFD1A8DF}" type="pres">
      <dgm:prSet presAssocID="{E61391CA-CEF9-4AFD-B005-157BB090E602}" presName="center2" presStyleLbl="fgShp" presStyleIdx="1" presStyleCnt="2" custScaleX="69895"/>
      <dgm:spPr/>
    </dgm:pt>
  </dgm:ptLst>
  <dgm:cxnLst>
    <dgm:cxn modelId="{13C53915-3D58-488C-B8B3-D91CF3F07625}" type="presOf" srcId="{EDDC8C06-4CCF-4E01-B7CC-D952822F0D74}" destId="{22471DAF-AF1E-4D04-9655-B6354D986A45}" srcOrd="0" destOrd="0" presId="urn:microsoft.com/office/officeart/2005/8/layout/cycle4#1"/>
    <dgm:cxn modelId="{D6936A2E-43D8-48A6-9B85-F09C485A2842}" type="presOf" srcId="{2B8050E4-9716-4367-9D63-51C41851581B}" destId="{99A6008B-0F4B-4642-85CA-C7C3C3BC7FA6}" srcOrd="0" destOrd="0" presId="urn:microsoft.com/office/officeart/2005/8/layout/cycle4#1"/>
    <dgm:cxn modelId="{628C7131-7318-48ED-A119-92F6ABFBE974}" type="presOf" srcId="{2B8050E4-9716-4367-9D63-51C41851581B}" destId="{EBD1DA17-A1B8-400E-AFA3-6AFAC10A3E38}" srcOrd="1" destOrd="0" presId="urn:microsoft.com/office/officeart/2005/8/layout/cycle4#1"/>
    <dgm:cxn modelId="{59835531-499B-421C-A0D2-14FE1B0791AC}" type="presOf" srcId="{A02589FC-15CC-4FB8-B4D8-A5CD88A94B4D}" destId="{50F5EB14-5F69-4E8F-B029-13F0696AD47E}" srcOrd="1" destOrd="0" presId="urn:microsoft.com/office/officeart/2005/8/layout/cycle4#1"/>
    <dgm:cxn modelId="{7EA5173B-680B-4A96-AF0D-A18DB12C3E3F}" srcId="{E61391CA-CEF9-4AFD-B005-157BB090E602}" destId="{5FD86B46-74D1-4362-92EE-BE40F82CB28F}" srcOrd="1" destOrd="0" parTransId="{AA280F11-59D3-47D7-B008-22689BB4B483}" sibTransId="{FBDF74D9-0F98-490D-B933-7E034F841821}"/>
    <dgm:cxn modelId="{A2512E44-E404-4A3E-975D-7A37E55F4EF6}" type="presOf" srcId="{C954F85D-1182-4D79-9ADB-EA5EBA1870AB}" destId="{F54A8918-9DFC-43D3-89DE-0BDA6C6E67EE}" srcOrd="0" destOrd="0" presId="urn:microsoft.com/office/officeart/2005/8/layout/cycle4#1"/>
    <dgm:cxn modelId="{FA6A434B-FB13-42FF-9713-C2899D0D3547}" type="presOf" srcId="{FDFE3255-9D75-423B-A966-526DFBF88A1F}" destId="{C90A558A-9B35-4D6C-B620-3908E057662E}" srcOrd="0" destOrd="0" presId="urn:microsoft.com/office/officeart/2005/8/layout/cycle4#1"/>
    <dgm:cxn modelId="{6528714C-D6CC-42AD-80E4-DAFCC27488ED}" srcId="{0D2E02B8-2F04-4F0D-9060-4E5E74C8FA1B}" destId="{A02589FC-15CC-4FB8-B4D8-A5CD88A94B4D}" srcOrd="0" destOrd="0" parTransId="{257775CF-88D3-47AA-8007-389E49338D40}" sibTransId="{539B0C82-31E3-484D-AB9C-986B5FBF5E60}"/>
    <dgm:cxn modelId="{A368986E-4AB7-4B5B-9678-9BFECB215D05}" type="presOf" srcId="{E61391CA-CEF9-4AFD-B005-157BB090E602}" destId="{E1325421-3D0D-4D66-974C-00060D7DB245}" srcOrd="0" destOrd="0" presId="urn:microsoft.com/office/officeart/2005/8/layout/cycle4#1"/>
    <dgm:cxn modelId="{11E0736F-1C86-4A8E-ADF4-D8BBE5192447}" type="presOf" srcId="{19A29D4C-A3C7-4D4E-8B66-22A164C6E432}" destId="{80918EE6-D8B0-4E3E-9FED-A33D5FCD280C}" srcOrd="1" destOrd="0" presId="urn:microsoft.com/office/officeart/2005/8/layout/cycle4#1"/>
    <dgm:cxn modelId="{08748976-1AF0-4F46-B2B3-DC1C5A9E7685}" srcId="{FDFE3255-9D75-423B-A966-526DFBF88A1F}" destId="{19A29D4C-A3C7-4D4E-8B66-22A164C6E432}" srcOrd="0" destOrd="0" parTransId="{619CCE57-EAF6-4EE3-A1B7-6917D85AE672}" sibTransId="{3434A1B8-264C-4C3D-A38C-92F4987A31B9}"/>
    <dgm:cxn modelId="{6F18FB93-F341-4C27-B0C1-244D5CFACBE6}" srcId="{5FD86B46-74D1-4362-92EE-BE40F82CB28F}" destId="{2B8050E4-9716-4367-9D63-51C41851581B}" srcOrd="0" destOrd="0" parTransId="{01DE27EE-B77D-4E88-8D7E-48A6330E1EC8}" sibTransId="{A9AD63B4-8B30-486E-B1B7-C1B8091F2A01}"/>
    <dgm:cxn modelId="{1CDC3594-3A5D-43BC-BA53-21AB83DADA35}" srcId="{E61391CA-CEF9-4AFD-B005-157BB090E602}" destId="{0D2E02B8-2F04-4F0D-9060-4E5E74C8FA1B}" srcOrd="0" destOrd="0" parTransId="{4328AB07-5EB3-462C-9F23-E30E09C72431}" sibTransId="{8799C48F-A0FE-4BFF-860C-5361AC2548FC}"/>
    <dgm:cxn modelId="{D1678D94-230A-4F03-ADD1-F26E40B221BF}" srcId="{EDDC8C06-4CCF-4E01-B7CC-D952822F0D74}" destId="{C954F85D-1182-4D79-9ADB-EA5EBA1870AB}" srcOrd="0" destOrd="0" parTransId="{995792B0-83CC-4AA1-B794-829C545A79D7}" sibTransId="{CC07907D-5D03-485A-B5D2-188D2E9B6C14}"/>
    <dgm:cxn modelId="{05507B9F-3252-414B-AFAD-A236B26DF05D}" type="presOf" srcId="{C954F85D-1182-4D79-9ADB-EA5EBA1870AB}" destId="{372C404D-DF56-4D08-8651-B57D47D7BBB2}" srcOrd="1" destOrd="0" presId="urn:microsoft.com/office/officeart/2005/8/layout/cycle4#1"/>
    <dgm:cxn modelId="{03E772A0-8E9A-491A-9A23-4D91799E0A76}" type="presOf" srcId="{5FD86B46-74D1-4362-92EE-BE40F82CB28F}" destId="{10805087-55D6-4E67-A989-F9AA880EF74D}" srcOrd="0" destOrd="0" presId="urn:microsoft.com/office/officeart/2005/8/layout/cycle4#1"/>
    <dgm:cxn modelId="{1738F9AE-8641-4B61-83D1-B8F9722D800A}" srcId="{E61391CA-CEF9-4AFD-B005-157BB090E602}" destId="{EDDC8C06-4CCF-4E01-B7CC-D952822F0D74}" srcOrd="3" destOrd="0" parTransId="{885C0A21-55DC-421B-AFD3-61242637FEA2}" sibTransId="{FF5D2837-840A-4259-8094-F245187F11E9}"/>
    <dgm:cxn modelId="{017D4AC1-53FA-4076-9D4D-F8164EEA9DDD}" srcId="{E61391CA-CEF9-4AFD-B005-157BB090E602}" destId="{FDFE3255-9D75-423B-A966-526DFBF88A1F}" srcOrd="2" destOrd="0" parTransId="{2612D981-B07D-4AE7-8944-6C0DE057B01C}" sibTransId="{CF1FC2DE-9781-40E7-8830-BE16B05F41F2}"/>
    <dgm:cxn modelId="{C99235C2-B7DE-4AC2-862C-02CDE00B696A}" type="presOf" srcId="{0D2E02B8-2F04-4F0D-9060-4E5E74C8FA1B}" destId="{1F142D5C-D5E0-48CB-BA72-6EF8541FE94C}" srcOrd="0" destOrd="0" presId="urn:microsoft.com/office/officeart/2005/8/layout/cycle4#1"/>
    <dgm:cxn modelId="{9A6D17C5-B440-4343-8F29-383F742287DC}" type="presOf" srcId="{19A29D4C-A3C7-4D4E-8B66-22A164C6E432}" destId="{B6D640C5-C2C0-4FCE-95A3-B287055CF569}" srcOrd="0" destOrd="0" presId="urn:microsoft.com/office/officeart/2005/8/layout/cycle4#1"/>
    <dgm:cxn modelId="{C70FA3C5-F251-455A-8969-5B313949CCB4}" type="presOf" srcId="{A02589FC-15CC-4FB8-B4D8-A5CD88A94B4D}" destId="{7CA1FB36-74BF-4278-A2AC-CA67F7D663AB}" srcOrd="0" destOrd="0" presId="urn:microsoft.com/office/officeart/2005/8/layout/cycle4#1"/>
    <dgm:cxn modelId="{04E0D45A-5FF0-4EC8-8D8E-D7FD093BA640}" type="presParOf" srcId="{E1325421-3D0D-4D66-974C-00060D7DB245}" destId="{7959F6F8-B74A-449E-9C5A-50FB123EF7CB}" srcOrd="0" destOrd="0" presId="urn:microsoft.com/office/officeart/2005/8/layout/cycle4#1"/>
    <dgm:cxn modelId="{CF3FCBB6-5277-4A8E-8EA1-E2485B19B69E}" type="presParOf" srcId="{7959F6F8-B74A-449E-9C5A-50FB123EF7CB}" destId="{D23332A8-9998-4688-A491-6C778FA8B17C}" srcOrd="0" destOrd="0" presId="urn:microsoft.com/office/officeart/2005/8/layout/cycle4#1"/>
    <dgm:cxn modelId="{6656317C-7320-444E-8F9B-26C4A2C0EFA7}" type="presParOf" srcId="{D23332A8-9998-4688-A491-6C778FA8B17C}" destId="{7CA1FB36-74BF-4278-A2AC-CA67F7D663AB}" srcOrd="0" destOrd="0" presId="urn:microsoft.com/office/officeart/2005/8/layout/cycle4#1"/>
    <dgm:cxn modelId="{421BB88E-D788-4E78-BD77-99614BAD7B03}" type="presParOf" srcId="{D23332A8-9998-4688-A491-6C778FA8B17C}" destId="{50F5EB14-5F69-4E8F-B029-13F0696AD47E}" srcOrd="1" destOrd="0" presId="urn:microsoft.com/office/officeart/2005/8/layout/cycle4#1"/>
    <dgm:cxn modelId="{EEC0DDC7-F737-4960-BAD7-692B11E46D61}" type="presParOf" srcId="{7959F6F8-B74A-449E-9C5A-50FB123EF7CB}" destId="{7275097C-53EE-4F39-BBC4-903689502BF8}" srcOrd="1" destOrd="0" presId="urn:microsoft.com/office/officeart/2005/8/layout/cycle4#1"/>
    <dgm:cxn modelId="{5D6A3A85-C792-4395-B5F9-09C4202E7B32}" type="presParOf" srcId="{7275097C-53EE-4F39-BBC4-903689502BF8}" destId="{99A6008B-0F4B-4642-85CA-C7C3C3BC7FA6}" srcOrd="0" destOrd="0" presId="urn:microsoft.com/office/officeart/2005/8/layout/cycle4#1"/>
    <dgm:cxn modelId="{2AF48BD1-301D-45FB-BF23-E4EE987448A8}" type="presParOf" srcId="{7275097C-53EE-4F39-BBC4-903689502BF8}" destId="{EBD1DA17-A1B8-400E-AFA3-6AFAC10A3E38}" srcOrd="1" destOrd="0" presId="urn:microsoft.com/office/officeart/2005/8/layout/cycle4#1"/>
    <dgm:cxn modelId="{77E376EE-DA06-4DDA-85D8-FE98D29A7BDB}" type="presParOf" srcId="{7959F6F8-B74A-449E-9C5A-50FB123EF7CB}" destId="{5B1668E5-A115-4D34-859E-BCF098E06A9E}" srcOrd="2" destOrd="0" presId="urn:microsoft.com/office/officeart/2005/8/layout/cycle4#1"/>
    <dgm:cxn modelId="{A371A17B-825C-443E-89DA-41CCC4FCDD2E}" type="presParOf" srcId="{5B1668E5-A115-4D34-859E-BCF098E06A9E}" destId="{B6D640C5-C2C0-4FCE-95A3-B287055CF569}" srcOrd="0" destOrd="0" presId="urn:microsoft.com/office/officeart/2005/8/layout/cycle4#1"/>
    <dgm:cxn modelId="{5DDF86CA-AFC5-42F3-8A0F-87D8B3AC8975}" type="presParOf" srcId="{5B1668E5-A115-4D34-859E-BCF098E06A9E}" destId="{80918EE6-D8B0-4E3E-9FED-A33D5FCD280C}" srcOrd="1" destOrd="0" presId="urn:microsoft.com/office/officeart/2005/8/layout/cycle4#1"/>
    <dgm:cxn modelId="{D02EAB81-B1BA-4811-940E-0907D800B89F}" type="presParOf" srcId="{7959F6F8-B74A-449E-9C5A-50FB123EF7CB}" destId="{FD0465C1-4707-4119-A53A-0F1AD490D074}" srcOrd="3" destOrd="0" presId="urn:microsoft.com/office/officeart/2005/8/layout/cycle4#1"/>
    <dgm:cxn modelId="{6F18210B-E627-4258-A981-84585706B4E8}" type="presParOf" srcId="{FD0465C1-4707-4119-A53A-0F1AD490D074}" destId="{F54A8918-9DFC-43D3-89DE-0BDA6C6E67EE}" srcOrd="0" destOrd="0" presId="urn:microsoft.com/office/officeart/2005/8/layout/cycle4#1"/>
    <dgm:cxn modelId="{793C0274-CA3C-47BF-A1CC-3EDD6BC303AD}" type="presParOf" srcId="{FD0465C1-4707-4119-A53A-0F1AD490D074}" destId="{372C404D-DF56-4D08-8651-B57D47D7BBB2}" srcOrd="1" destOrd="0" presId="urn:microsoft.com/office/officeart/2005/8/layout/cycle4#1"/>
    <dgm:cxn modelId="{98D96838-FC3E-4ADE-A058-372A5B4D7E98}" type="presParOf" srcId="{7959F6F8-B74A-449E-9C5A-50FB123EF7CB}" destId="{4E653FA3-D461-4640-98B6-EDF32DB77FEA}" srcOrd="4" destOrd="0" presId="urn:microsoft.com/office/officeart/2005/8/layout/cycle4#1"/>
    <dgm:cxn modelId="{85D25301-F3C9-4073-8BCC-E9EE8D41AAD7}" type="presParOf" srcId="{E1325421-3D0D-4D66-974C-00060D7DB245}" destId="{0D8BE942-7031-4336-9B94-B9922F31E6F8}" srcOrd="1" destOrd="0" presId="urn:microsoft.com/office/officeart/2005/8/layout/cycle4#1"/>
    <dgm:cxn modelId="{6719E302-0805-4824-BF35-AEB1513E9EC0}" type="presParOf" srcId="{0D8BE942-7031-4336-9B94-B9922F31E6F8}" destId="{1F142D5C-D5E0-48CB-BA72-6EF8541FE94C}" srcOrd="0" destOrd="0" presId="urn:microsoft.com/office/officeart/2005/8/layout/cycle4#1"/>
    <dgm:cxn modelId="{69C57E8F-C7F8-4574-A3E1-EAFC38D3D7DD}" type="presParOf" srcId="{0D8BE942-7031-4336-9B94-B9922F31E6F8}" destId="{10805087-55D6-4E67-A989-F9AA880EF74D}" srcOrd="1" destOrd="0" presId="urn:microsoft.com/office/officeart/2005/8/layout/cycle4#1"/>
    <dgm:cxn modelId="{95690990-80FA-4B55-9286-9496832FB3F9}" type="presParOf" srcId="{0D8BE942-7031-4336-9B94-B9922F31E6F8}" destId="{C90A558A-9B35-4D6C-B620-3908E057662E}" srcOrd="2" destOrd="0" presId="urn:microsoft.com/office/officeart/2005/8/layout/cycle4#1"/>
    <dgm:cxn modelId="{625709FD-1BC3-4560-A518-844D1B4179E0}" type="presParOf" srcId="{0D8BE942-7031-4336-9B94-B9922F31E6F8}" destId="{22471DAF-AF1E-4D04-9655-B6354D986A45}" srcOrd="3" destOrd="0" presId="urn:microsoft.com/office/officeart/2005/8/layout/cycle4#1"/>
    <dgm:cxn modelId="{0404D132-4DC8-4A3A-9CA3-9865B6C67E0C}" type="presParOf" srcId="{0D8BE942-7031-4336-9B94-B9922F31E6F8}" destId="{9BC6D676-6CE2-4F1C-A949-E3D8DBE1989D}" srcOrd="4" destOrd="0" presId="urn:microsoft.com/office/officeart/2005/8/layout/cycle4#1"/>
    <dgm:cxn modelId="{792E8260-6D99-4BB6-AA5E-E8FED0FD607A}" type="presParOf" srcId="{E1325421-3D0D-4D66-974C-00060D7DB245}" destId="{2CEFEDEE-E045-4392-825D-4B60CAFC5047}" srcOrd="2" destOrd="0" presId="urn:microsoft.com/office/officeart/2005/8/layout/cycle4#1"/>
    <dgm:cxn modelId="{1F181E4B-916F-44F4-A5A9-C022A1FED319}" type="presParOf" srcId="{E1325421-3D0D-4D66-974C-00060D7DB245}" destId="{104D56FE-3AA5-4E3E-A3AD-D567DFD1A8DF}" srcOrd="3" destOrd="0" presId="urn:microsoft.com/office/officeart/2005/8/layout/cycle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F8CA56-2A8F-48C8-B43E-3B03F6A59604}" type="doc">
      <dgm:prSet loTypeId="urn:microsoft.com/office/officeart/2005/8/layout/gear1" loCatId="relationship" qsTypeId="urn:microsoft.com/office/officeart/2005/8/quickstyle/simple1" qsCatId="simple" csTypeId="urn:microsoft.com/office/officeart/2005/8/colors/accent1_2" csCatId="accent1" phldr="1"/>
      <dgm:spPr/>
    </dgm:pt>
    <dgm:pt modelId="{8CC6EF84-8F38-4C75-B79A-FA742B395000}">
      <dgm:prSet phldrT="[Text]"/>
      <dgm:spPr/>
      <dgm:t>
        <a:bodyPr/>
        <a:lstStyle/>
        <a:p>
          <a:r>
            <a:rPr lang="en-SG" dirty="0"/>
            <a:t>Philanthropy</a:t>
          </a:r>
        </a:p>
      </dgm:t>
    </dgm:pt>
    <dgm:pt modelId="{3CB1B62C-AFA5-46D0-8569-AD43DB0E77C2}" type="parTrans" cxnId="{57BE46E7-5DAC-47AC-838A-C109D15B4932}">
      <dgm:prSet/>
      <dgm:spPr/>
      <dgm:t>
        <a:bodyPr/>
        <a:lstStyle/>
        <a:p>
          <a:endParaRPr lang="en-SG"/>
        </a:p>
      </dgm:t>
    </dgm:pt>
    <dgm:pt modelId="{967B8A5A-4D83-4928-B521-DE96C2F36F61}" type="sibTrans" cxnId="{57BE46E7-5DAC-47AC-838A-C109D15B4932}">
      <dgm:prSet/>
      <dgm:spPr/>
      <dgm:t>
        <a:bodyPr/>
        <a:lstStyle/>
        <a:p>
          <a:endParaRPr lang="en-SG" dirty="0"/>
        </a:p>
      </dgm:t>
    </dgm:pt>
    <dgm:pt modelId="{E3D933BD-992B-47AE-95D9-7385144BFFFC}">
      <dgm:prSet phldrT="[Text]"/>
      <dgm:spPr/>
      <dgm:t>
        <a:bodyPr/>
        <a:lstStyle/>
        <a:p>
          <a:r>
            <a:rPr lang="en-SG" dirty="0"/>
            <a:t>Government</a:t>
          </a:r>
        </a:p>
      </dgm:t>
    </dgm:pt>
    <dgm:pt modelId="{51CA22B3-EF96-41F9-9F75-1FEC6AF9767A}" type="parTrans" cxnId="{C503212A-F0CF-47B5-97C4-384BBBBEAA8A}">
      <dgm:prSet/>
      <dgm:spPr/>
      <dgm:t>
        <a:bodyPr/>
        <a:lstStyle/>
        <a:p>
          <a:endParaRPr lang="en-SG"/>
        </a:p>
      </dgm:t>
    </dgm:pt>
    <dgm:pt modelId="{F69A16F1-CDB8-4C29-8070-7F77EDAF7DC0}" type="sibTrans" cxnId="{C503212A-F0CF-47B5-97C4-384BBBBEAA8A}">
      <dgm:prSet/>
      <dgm:spPr/>
      <dgm:t>
        <a:bodyPr/>
        <a:lstStyle/>
        <a:p>
          <a:endParaRPr lang="en-SG" dirty="0"/>
        </a:p>
      </dgm:t>
    </dgm:pt>
    <dgm:pt modelId="{6F669C0F-9290-4545-B8C6-64B96E05B21A}">
      <dgm:prSet phldrT="[Text]"/>
      <dgm:spPr/>
      <dgm:t>
        <a:bodyPr/>
        <a:lstStyle/>
        <a:p>
          <a:r>
            <a:rPr lang="en-SG" dirty="0"/>
            <a:t>Business</a:t>
          </a:r>
        </a:p>
      </dgm:t>
    </dgm:pt>
    <dgm:pt modelId="{91477DBC-60E9-4754-BAD5-A29A3391EF12}" type="parTrans" cxnId="{9A40042B-B196-468B-B458-7E471473F4C8}">
      <dgm:prSet/>
      <dgm:spPr/>
      <dgm:t>
        <a:bodyPr/>
        <a:lstStyle/>
        <a:p>
          <a:endParaRPr lang="en-SG"/>
        </a:p>
      </dgm:t>
    </dgm:pt>
    <dgm:pt modelId="{578966E3-4EB4-415F-B82C-ACE0743CDE4D}" type="sibTrans" cxnId="{9A40042B-B196-468B-B458-7E471473F4C8}">
      <dgm:prSet/>
      <dgm:spPr/>
      <dgm:t>
        <a:bodyPr/>
        <a:lstStyle/>
        <a:p>
          <a:endParaRPr lang="en-SG" dirty="0"/>
        </a:p>
      </dgm:t>
    </dgm:pt>
    <dgm:pt modelId="{66C624C5-B8BC-4F80-8D61-CE1B68EBE832}" type="pres">
      <dgm:prSet presAssocID="{E9F8CA56-2A8F-48C8-B43E-3B03F6A59604}" presName="composite" presStyleCnt="0">
        <dgm:presLayoutVars>
          <dgm:chMax val="3"/>
          <dgm:animLvl val="lvl"/>
          <dgm:resizeHandles val="exact"/>
        </dgm:presLayoutVars>
      </dgm:prSet>
      <dgm:spPr/>
    </dgm:pt>
    <dgm:pt modelId="{A5F87EFE-A038-4233-AFF2-3FD0D502C500}" type="pres">
      <dgm:prSet presAssocID="{8CC6EF84-8F38-4C75-B79A-FA742B395000}" presName="gear1" presStyleLbl="node1" presStyleIdx="0" presStyleCnt="3">
        <dgm:presLayoutVars>
          <dgm:chMax val="1"/>
          <dgm:bulletEnabled val="1"/>
        </dgm:presLayoutVars>
      </dgm:prSet>
      <dgm:spPr/>
    </dgm:pt>
    <dgm:pt modelId="{0517A1EB-832C-4B01-9378-21DA469D763C}" type="pres">
      <dgm:prSet presAssocID="{8CC6EF84-8F38-4C75-B79A-FA742B395000}" presName="gear1srcNode" presStyleLbl="node1" presStyleIdx="0" presStyleCnt="3"/>
      <dgm:spPr/>
    </dgm:pt>
    <dgm:pt modelId="{49EF1CDF-F9AB-481F-A3E0-D1FC227CE82C}" type="pres">
      <dgm:prSet presAssocID="{8CC6EF84-8F38-4C75-B79A-FA742B395000}" presName="gear1dstNode" presStyleLbl="node1" presStyleIdx="0" presStyleCnt="3"/>
      <dgm:spPr/>
    </dgm:pt>
    <dgm:pt modelId="{1D4EC52A-90D0-47D9-848F-0E04C4F82191}" type="pres">
      <dgm:prSet presAssocID="{E3D933BD-992B-47AE-95D9-7385144BFFFC}" presName="gear2" presStyleLbl="node1" presStyleIdx="1" presStyleCnt="3">
        <dgm:presLayoutVars>
          <dgm:chMax val="1"/>
          <dgm:bulletEnabled val="1"/>
        </dgm:presLayoutVars>
      </dgm:prSet>
      <dgm:spPr/>
    </dgm:pt>
    <dgm:pt modelId="{ABB3CE2E-E588-4443-8917-D9404A14D0A2}" type="pres">
      <dgm:prSet presAssocID="{E3D933BD-992B-47AE-95D9-7385144BFFFC}" presName="gear2srcNode" presStyleLbl="node1" presStyleIdx="1" presStyleCnt="3"/>
      <dgm:spPr/>
    </dgm:pt>
    <dgm:pt modelId="{29BD1131-8ECC-4E12-BDFF-B08DD173D7F4}" type="pres">
      <dgm:prSet presAssocID="{E3D933BD-992B-47AE-95D9-7385144BFFFC}" presName="gear2dstNode" presStyleLbl="node1" presStyleIdx="1" presStyleCnt="3"/>
      <dgm:spPr/>
    </dgm:pt>
    <dgm:pt modelId="{48397F94-78E7-4EC5-8F44-EA2CA2E9E4AC}" type="pres">
      <dgm:prSet presAssocID="{6F669C0F-9290-4545-B8C6-64B96E05B21A}" presName="gear3" presStyleLbl="node1" presStyleIdx="2" presStyleCnt="3"/>
      <dgm:spPr/>
    </dgm:pt>
    <dgm:pt modelId="{0A285250-80E2-4B7A-ADF7-FF43F6750F4F}" type="pres">
      <dgm:prSet presAssocID="{6F669C0F-9290-4545-B8C6-64B96E05B21A}" presName="gear3tx" presStyleLbl="node1" presStyleIdx="2" presStyleCnt="3">
        <dgm:presLayoutVars>
          <dgm:chMax val="1"/>
          <dgm:bulletEnabled val="1"/>
        </dgm:presLayoutVars>
      </dgm:prSet>
      <dgm:spPr/>
    </dgm:pt>
    <dgm:pt modelId="{2FDB8A7B-5C78-481E-9CF0-531A55464708}" type="pres">
      <dgm:prSet presAssocID="{6F669C0F-9290-4545-B8C6-64B96E05B21A}" presName="gear3srcNode" presStyleLbl="node1" presStyleIdx="2" presStyleCnt="3"/>
      <dgm:spPr/>
    </dgm:pt>
    <dgm:pt modelId="{FB06206C-FA5B-4B03-80E8-7FA9D2C95D7B}" type="pres">
      <dgm:prSet presAssocID="{6F669C0F-9290-4545-B8C6-64B96E05B21A}" presName="gear3dstNode" presStyleLbl="node1" presStyleIdx="2" presStyleCnt="3"/>
      <dgm:spPr/>
    </dgm:pt>
    <dgm:pt modelId="{6CC8B6B2-80FD-4541-B794-40A868A0A21A}" type="pres">
      <dgm:prSet presAssocID="{967B8A5A-4D83-4928-B521-DE96C2F36F61}" presName="connector1" presStyleLbl="sibTrans2D1" presStyleIdx="0" presStyleCnt="3"/>
      <dgm:spPr/>
    </dgm:pt>
    <dgm:pt modelId="{C27E457E-DFD4-4B37-90C6-B97AE749F9D4}" type="pres">
      <dgm:prSet presAssocID="{F69A16F1-CDB8-4C29-8070-7F77EDAF7DC0}" presName="connector2" presStyleLbl="sibTrans2D1" presStyleIdx="1" presStyleCnt="3"/>
      <dgm:spPr/>
    </dgm:pt>
    <dgm:pt modelId="{A8044C7C-EFE0-4403-8B28-8E68A0F9408A}" type="pres">
      <dgm:prSet presAssocID="{578966E3-4EB4-415F-B82C-ACE0743CDE4D}" presName="connector3" presStyleLbl="sibTrans2D1" presStyleIdx="2" presStyleCnt="3"/>
      <dgm:spPr/>
    </dgm:pt>
  </dgm:ptLst>
  <dgm:cxnLst>
    <dgm:cxn modelId="{F40EF009-41AD-4B93-BF1C-C9E652398FB3}" type="presOf" srcId="{E3D933BD-992B-47AE-95D9-7385144BFFFC}" destId="{ABB3CE2E-E588-4443-8917-D9404A14D0A2}" srcOrd="1" destOrd="0" presId="urn:microsoft.com/office/officeart/2005/8/layout/gear1"/>
    <dgm:cxn modelId="{D635DF1D-5A0F-4982-9F17-87FB203FD280}" type="presOf" srcId="{967B8A5A-4D83-4928-B521-DE96C2F36F61}" destId="{6CC8B6B2-80FD-4541-B794-40A868A0A21A}" srcOrd="0" destOrd="0" presId="urn:microsoft.com/office/officeart/2005/8/layout/gear1"/>
    <dgm:cxn modelId="{56B29B1F-20A5-4581-B636-CD7A5D4F5A04}" type="presOf" srcId="{578966E3-4EB4-415F-B82C-ACE0743CDE4D}" destId="{A8044C7C-EFE0-4403-8B28-8E68A0F9408A}" srcOrd="0" destOrd="0" presId="urn:microsoft.com/office/officeart/2005/8/layout/gear1"/>
    <dgm:cxn modelId="{C503212A-F0CF-47B5-97C4-384BBBBEAA8A}" srcId="{E9F8CA56-2A8F-48C8-B43E-3B03F6A59604}" destId="{E3D933BD-992B-47AE-95D9-7385144BFFFC}" srcOrd="1" destOrd="0" parTransId="{51CA22B3-EF96-41F9-9F75-1FEC6AF9767A}" sibTransId="{F69A16F1-CDB8-4C29-8070-7F77EDAF7DC0}"/>
    <dgm:cxn modelId="{9A40042B-B196-468B-B458-7E471473F4C8}" srcId="{E9F8CA56-2A8F-48C8-B43E-3B03F6A59604}" destId="{6F669C0F-9290-4545-B8C6-64B96E05B21A}" srcOrd="2" destOrd="0" parTransId="{91477DBC-60E9-4754-BAD5-A29A3391EF12}" sibTransId="{578966E3-4EB4-415F-B82C-ACE0743CDE4D}"/>
    <dgm:cxn modelId="{D7A0DC62-6745-4901-9D4F-2B99E25BF311}" type="presOf" srcId="{6F669C0F-9290-4545-B8C6-64B96E05B21A}" destId="{FB06206C-FA5B-4B03-80E8-7FA9D2C95D7B}" srcOrd="3" destOrd="0" presId="urn:microsoft.com/office/officeart/2005/8/layout/gear1"/>
    <dgm:cxn modelId="{EE5B7046-8602-4A5A-989B-B37451BF8BC0}" type="presOf" srcId="{6F669C0F-9290-4545-B8C6-64B96E05B21A}" destId="{48397F94-78E7-4EC5-8F44-EA2CA2E9E4AC}" srcOrd="0" destOrd="0" presId="urn:microsoft.com/office/officeart/2005/8/layout/gear1"/>
    <dgm:cxn modelId="{33294581-D134-4608-AF34-D3798EACBEDF}" type="presOf" srcId="{E3D933BD-992B-47AE-95D9-7385144BFFFC}" destId="{29BD1131-8ECC-4E12-BDFF-B08DD173D7F4}" srcOrd="2" destOrd="0" presId="urn:microsoft.com/office/officeart/2005/8/layout/gear1"/>
    <dgm:cxn modelId="{8573B9A5-25D1-49FC-A4E8-42F41272E7A7}" type="presOf" srcId="{E3D933BD-992B-47AE-95D9-7385144BFFFC}" destId="{1D4EC52A-90D0-47D9-848F-0E04C4F82191}" srcOrd="0" destOrd="0" presId="urn:microsoft.com/office/officeart/2005/8/layout/gear1"/>
    <dgm:cxn modelId="{72F774AA-5399-4934-BF73-D9E030839FDA}" type="presOf" srcId="{8CC6EF84-8F38-4C75-B79A-FA742B395000}" destId="{49EF1CDF-F9AB-481F-A3E0-D1FC227CE82C}" srcOrd="2" destOrd="0" presId="urn:microsoft.com/office/officeart/2005/8/layout/gear1"/>
    <dgm:cxn modelId="{391C81AD-30E2-4F1B-B257-45315E7ABC23}" type="presOf" srcId="{6F669C0F-9290-4545-B8C6-64B96E05B21A}" destId="{0A285250-80E2-4B7A-ADF7-FF43F6750F4F}" srcOrd="1" destOrd="0" presId="urn:microsoft.com/office/officeart/2005/8/layout/gear1"/>
    <dgm:cxn modelId="{6ABFAFC7-D296-48A6-AE2E-7FBE7ECCDA84}" type="presOf" srcId="{E9F8CA56-2A8F-48C8-B43E-3B03F6A59604}" destId="{66C624C5-B8BC-4F80-8D61-CE1B68EBE832}" srcOrd="0" destOrd="0" presId="urn:microsoft.com/office/officeart/2005/8/layout/gear1"/>
    <dgm:cxn modelId="{7E579FD3-C3A5-4809-972F-1868776DCCD9}" type="presOf" srcId="{8CC6EF84-8F38-4C75-B79A-FA742B395000}" destId="{0517A1EB-832C-4B01-9378-21DA469D763C}" srcOrd="1" destOrd="0" presId="urn:microsoft.com/office/officeart/2005/8/layout/gear1"/>
    <dgm:cxn modelId="{A6375DDB-1AF3-4FF0-B07D-152521162871}" type="presOf" srcId="{8CC6EF84-8F38-4C75-B79A-FA742B395000}" destId="{A5F87EFE-A038-4233-AFF2-3FD0D502C500}" srcOrd="0" destOrd="0" presId="urn:microsoft.com/office/officeart/2005/8/layout/gear1"/>
    <dgm:cxn modelId="{57BE46E7-5DAC-47AC-838A-C109D15B4932}" srcId="{E9F8CA56-2A8F-48C8-B43E-3B03F6A59604}" destId="{8CC6EF84-8F38-4C75-B79A-FA742B395000}" srcOrd="0" destOrd="0" parTransId="{3CB1B62C-AFA5-46D0-8569-AD43DB0E77C2}" sibTransId="{967B8A5A-4D83-4928-B521-DE96C2F36F61}"/>
    <dgm:cxn modelId="{9221D2F5-9347-47F0-A71E-B7B7A911A870}" type="presOf" srcId="{6F669C0F-9290-4545-B8C6-64B96E05B21A}" destId="{2FDB8A7B-5C78-481E-9CF0-531A55464708}" srcOrd="2" destOrd="0" presId="urn:microsoft.com/office/officeart/2005/8/layout/gear1"/>
    <dgm:cxn modelId="{2B3E37F6-EFB9-4CCB-827C-F0DF7FECE206}" type="presOf" srcId="{F69A16F1-CDB8-4C29-8070-7F77EDAF7DC0}" destId="{C27E457E-DFD4-4B37-90C6-B97AE749F9D4}" srcOrd="0" destOrd="0" presId="urn:microsoft.com/office/officeart/2005/8/layout/gear1"/>
    <dgm:cxn modelId="{86FC80D4-E1B7-4A4A-A22C-AA2FC61E5373}" type="presParOf" srcId="{66C624C5-B8BC-4F80-8D61-CE1B68EBE832}" destId="{A5F87EFE-A038-4233-AFF2-3FD0D502C500}" srcOrd="0" destOrd="0" presId="urn:microsoft.com/office/officeart/2005/8/layout/gear1"/>
    <dgm:cxn modelId="{F1DF7E54-081F-4905-B35C-FBD6661EF15E}" type="presParOf" srcId="{66C624C5-B8BC-4F80-8D61-CE1B68EBE832}" destId="{0517A1EB-832C-4B01-9378-21DA469D763C}" srcOrd="1" destOrd="0" presId="urn:microsoft.com/office/officeart/2005/8/layout/gear1"/>
    <dgm:cxn modelId="{3E7A9F43-3228-4DFF-B8EC-DD729E989780}" type="presParOf" srcId="{66C624C5-B8BC-4F80-8D61-CE1B68EBE832}" destId="{49EF1CDF-F9AB-481F-A3E0-D1FC227CE82C}" srcOrd="2" destOrd="0" presId="urn:microsoft.com/office/officeart/2005/8/layout/gear1"/>
    <dgm:cxn modelId="{3F0675F2-314E-458A-A315-18D79055AC7A}" type="presParOf" srcId="{66C624C5-B8BC-4F80-8D61-CE1B68EBE832}" destId="{1D4EC52A-90D0-47D9-848F-0E04C4F82191}" srcOrd="3" destOrd="0" presId="urn:microsoft.com/office/officeart/2005/8/layout/gear1"/>
    <dgm:cxn modelId="{2F88583B-9D7A-4279-8DE5-E033B34DD795}" type="presParOf" srcId="{66C624C5-B8BC-4F80-8D61-CE1B68EBE832}" destId="{ABB3CE2E-E588-4443-8917-D9404A14D0A2}" srcOrd="4" destOrd="0" presId="urn:microsoft.com/office/officeart/2005/8/layout/gear1"/>
    <dgm:cxn modelId="{4376FF31-EBE0-4AFA-B298-F6289205933D}" type="presParOf" srcId="{66C624C5-B8BC-4F80-8D61-CE1B68EBE832}" destId="{29BD1131-8ECC-4E12-BDFF-B08DD173D7F4}" srcOrd="5" destOrd="0" presId="urn:microsoft.com/office/officeart/2005/8/layout/gear1"/>
    <dgm:cxn modelId="{D168F726-E28C-4D35-81CB-D9B6E5EFE53D}" type="presParOf" srcId="{66C624C5-B8BC-4F80-8D61-CE1B68EBE832}" destId="{48397F94-78E7-4EC5-8F44-EA2CA2E9E4AC}" srcOrd="6" destOrd="0" presId="urn:microsoft.com/office/officeart/2005/8/layout/gear1"/>
    <dgm:cxn modelId="{2325B5C9-B0FD-406B-973B-47D511D2D485}" type="presParOf" srcId="{66C624C5-B8BC-4F80-8D61-CE1B68EBE832}" destId="{0A285250-80E2-4B7A-ADF7-FF43F6750F4F}" srcOrd="7" destOrd="0" presId="urn:microsoft.com/office/officeart/2005/8/layout/gear1"/>
    <dgm:cxn modelId="{9BEF38AF-EA90-492A-9848-31E7253C7CD7}" type="presParOf" srcId="{66C624C5-B8BC-4F80-8D61-CE1B68EBE832}" destId="{2FDB8A7B-5C78-481E-9CF0-531A55464708}" srcOrd="8" destOrd="0" presId="urn:microsoft.com/office/officeart/2005/8/layout/gear1"/>
    <dgm:cxn modelId="{BABD8281-5E93-4147-A24C-D7FE36F37A7C}" type="presParOf" srcId="{66C624C5-B8BC-4F80-8D61-CE1B68EBE832}" destId="{FB06206C-FA5B-4B03-80E8-7FA9D2C95D7B}" srcOrd="9" destOrd="0" presId="urn:microsoft.com/office/officeart/2005/8/layout/gear1"/>
    <dgm:cxn modelId="{D31E7F0E-3F65-4FCB-93DC-3933276F08C4}" type="presParOf" srcId="{66C624C5-B8BC-4F80-8D61-CE1B68EBE832}" destId="{6CC8B6B2-80FD-4541-B794-40A868A0A21A}" srcOrd="10" destOrd="0" presId="urn:microsoft.com/office/officeart/2005/8/layout/gear1"/>
    <dgm:cxn modelId="{FBD0C913-A603-4641-A4DE-948D6A79CF7A}" type="presParOf" srcId="{66C624C5-B8BC-4F80-8D61-CE1B68EBE832}" destId="{C27E457E-DFD4-4B37-90C6-B97AE749F9D4}" srcOrd="11" destOrd="0" presId="urn:microsoft.com/office/officeart/2005/8/layout/gear1"/>
    <dgm:cxn modelId="{974C8AAA-56B0-4337-B931-A24F9E517126}" type="presParOf" srcId="{66C624C5-B8BC-4F80-8D61-CE1B68EBE832}" destId="{A8044C7C-EFE0-4403-8B28-8E68A0F9408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2DC397-C360-44F7-905E-5E4053A4A418}"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latinLnBrk="1"/>
          <a:endParaRPr lang="ko-KR" altLang="en-US"/>
        </a:p>
      </dgm:t>
    </dgm:pt>
    <dgm:pt modelId="{D2BAD104-5684-4E8B-BA5C-A54C279B8B3B}">
      <dgm:prSet phldrT="[텍스트]"/>
      <dgm:spPr>
        <a:noFill/>
        <a:ln>
          <a:noFill/>
        </a:ln>
      </dgm:spPr>
      <dgm:t>
        <a:bodyPr/>
        <a:lstStyle/>
        <a:p>
          <a:pPr latinLnBrk="1"/>
          <a:r>
            <a:rPr lang="ko-KR" altLang="en-US" dirty="0"/>
            <a:t>세상을 </a:t>
          </a:r>
          <a:endParaRPr lang="en-US" altLang="ko-KR" dirty="0"/>
        </a:p>
        <a:p>
          <a:pPr latinLnBrk="1"/>
          <a:r>
            <a:rPr lang="ko-KR" altLang="en-US" dirty="0"/>
            <a:t>움직이는 </a:t>
          </a:r>
          <a:endParaRPr lang="en-US" altLang="ko-KR" dirty="0"/>
        </a:p>
        <a:p>
          <a:pPr latinLnBrk="1"/>
          <a:r>
            <a:rPr lang="ko-KR" altLang="en-US" dirty="0"/>
            <a:t>경제</a:t>
          </a:r>
        </a:p>
      </dgm:t>
    </dgm:pt>
    <dgm:pt modelId="{8E831552-BB7C-4725-958E-201C154EA607}" type="parTrans" cxnId="{E08D5E3A-F158-4163-9877-5C7A95D49079}">
      <dgm:prSet/>
      <dgm:spPr/>
      <dgm:t>
        <a:bodyPr/>
        <a:lstStyle/>
        <a:p>
          <a:pPr latinLnBrk="1"/>
          <a:endParaRPr lang="ko-KR" altLang="en-US"/>
        </a:p>
      </dgm:t>
    </dgm:pt>
    <dgm:pt modelId="{885EE4C8-D93A-4E36-A093-B8B097752849}" type="sibTrans" cxnId="{E08D5E3A-F158-4163-9877-5C7A95D49079}">
      <dgm:prSet/>
      <dgm:spPr/>
      <dgm:t>
        <a:bodyPr/>
        <a:lstStyle/>
        <a:p>
          <a:pPr latinLnBrk="1"/>
          <a:endParaRPr lang="ko-KR" altLang="en-US"/>
        </a:p>
      </dgm:t>
    </dgm:pt>
    <dgm:pt modelId="{90348B80-F8DF-4627-BC7E-1F7E6690A543}">
      <dgm:prSet phldrT="[텍스트]" custT="1"/>
      <dgm:spPr>
        <a:solidFill>
          <a:srgbClr val="F23122"/>
        </a:solidFill>
        <a:ln w="38100">
          <a:solidFill>
            <a:schemeClr val="bg1"/>
          </a:solidFill>
        </a:ln>
        <a:effectLst>
          <a:glow rad="139700">
            <a:schemeClr val="accent2">
              <a:satMod val="175000"/>
              <a:alpha val="40000"/>
            </a:schemeClr>
          </a:glow>
        </a:effectLst>
      </dgm:spPr>
      <dgm:t>
        <a:bodyPr/>
        <a:lstStyle/>
        <a:p>
          <a:pPr latinLnBrk="1"/>
          <a:r>
            <a:rPr lang="en-US" altLang="ko-KR" sz="1300" b="1" dirty="0">
              <a:solidFill>
                <a:schemeClr val="bg1"/>
              </a:solidFill>
            </a:rPr>
            <a:t>Experience</a:t>
          </a:r>
        </a:p>
        <a:p>
          <a:pPr latinLnBrk="1"/>
          <a:r>
            <a:rPr lang="en-US" altLang="ko-KR" sz="1300" b="1" dirty="0">
              <a:solidFill>
                <a:schemeClr val="bg1"/>
              </a:solidFill>
            </a:rPr>
            <a:t>Economy</a:t>
          </a:r>
          <a:endParaRPr lang="ko-KR" altLang="en-US" sz="1300" b="1" dirty="0">
            <a:solidFill>
              <a:schemeClr val="bg1"/>
            </a:solidFill>
          </a:endParaRPr>
        </a:p>
      </dgm:t>
    </dgm:pt>
    <dgm:pt modelId="{7BFECB85-810A-4447-8A0F-6F57F83A04A4}" type="parTrans" cxnId="{DDACA58B-3132-4EA4-8BDE-A5ACFA787E69}">
      <dgm:prSet/>
      <dgm:spPr/>
      <dgm:t>
        <a:bodyPr/>
        <a:lstStyle/>
        <a:p>
          <a:pPr latinLnBrk="1"/>
          <a:endParaRPr lang="ko-KR" altLang="en-US"/>
        </a:p>
      </dgm:t>
    </dgm:pt>
    <dgm:pt modelId="{3EBCD4B5-17A7-42DE-A9A2-08203A3360FC}" type="sibTrans" cxnId="{DDACA58B-3132-4EA4-8BDE-A5ACFA787E69}">
      <dgm:prSet/>
      <dgm:spPr>
        <a:solidFill>
          <a:srgbClr val="00B0F0">
            <a:alpha val="1000"/>
          </a:srgbClr>
        </a:solidFill>
        <a:effectLst>
          <a:glow rad="228600">
            <a:schemeClr val="accent5">
              <a:satMod val="175000"/>
              <a:alpha val="40000"/>
            </a:schemeClr>
          </a:glow>
        </a:effectLst>
      </dgm:spPr>
      <dgm:t>
        <a:bodyPr/>
        <a:lstStyle/>
        <a:p>
          <a:pPr latinLnBrk="1"/>
          <a:endParaRPr lang="ko-KR" altLang="en-US"/>
        </a:p>
      </dgm:t>
    </dgm:pt>
    <dgm:pt modelId="{9C363AF6-4FF5-4E54-B2DD-6AEB8ECD0DA8}">
      <dgm:prSet phldrT="[텍스트]" custT="1"/>
      <dgm:spPr>
        <a:solidFill>
          <a:srgbClr val="0070C0"/>
        </a:solidFill>
        <a:ln w="38100">
          <a:solidFill>
            <a:schemeClr val="bg1"/>
          </a:solidFill>
        </a:ln>
        <a:effectLst>
          <a:glow rad="139700">
            <a:schemeClr val="accent1">
              <a:satMod val="175000"/>
              <a:alpha val="40000"/>
            </a:schemeClr>
          </a:glow>
        </a:effectLst>
      </dgm:spPr>
      <dgm:t>
        <a:bodyPr/>
        <a:lstStyle/>
        <a:p>
          <a:pPr latinLnBrk="1"/>
          <a:r>
            <a:rPr lang="en-US" altLang="ko-KR" sz="1300" b="1" dirty="0">
              <a:solidFill>
                <a:schemeClr val="bg1"/>
              </a:solidFill>
            </a:rPr>
            <a:t>Share</a:t>
          </a:r>
        </a:p>
        <a:p>
          <a:pPr latinLnBrk="1"/>
          <a:r>
            <a:rPr lang="en-US" altLang="ko-KR" sz="1300" b="1" dirty="0">
              <a:solidFill>
                <a:schemeClr val="bg1"/>
              </a:solidFill>
            </a:rPr>
            <a:t>Economy</a:t>
          </a:r>
          <a:endParaRPr lang="ko-KR" altLang="en-US" sz="1300" b="1" dirty="0">
            <a:solidFill>
              <a:schemeClr val="bg1"/>
            </a:solidFill>
          </a:endParaRPr>
        </a:p>
      </dgm:t>
    </dgm:pt>
    <dgm:pt modelId="{AAC39F4E-3A39-41FA-B7CF-C2BFBD81F563}" type="parTrans" cxnId="{FE94F2A7-B341-4A7F-96A0-FF7C0E9224D0}">
      <dgm:prSet/>
      <dgm:spPr/>
      <dgm:t>
        <a:bodyPr/>
        <a:lstStyle/>
        <a:p>
          <a:pPr latinLnBrk="1"/>
          <a:endParaRPr lang="ko-KR" altLang="en-US"/>
        </a:p>
      </dgm:t>
    </dgm:pt>
    <dgm:pt modelId="{B8501064-8F94-4807-A01B-DD23B6811903}" type="sibTrans" cxnId="{FE94F2A7-B341-4A7F-96A0-FF7C0E9224D0}">
      <dgm:prSet/>
      <dgm:spPr>
        <a:solidFill>
          <a:srgbClr val="00B0F0">
            <a:alpha val="1000"/>
          </a:srgbClr>
        </a:solidFill>
        <a:effectLst>
          <a:glow rad="228600">
            <a:schemeClr val="accent5">
              <a:satMod val="175000"/>
              <a:alpha val="40000"/>
            </a:schemeClr>
          </a:glow>
        </a:effectLst>
      </dgm:spPr>
      <dgm:t>
        <a:bodyPr/>
        <a:lstStyle/>
        <a:p>
          <a:pPr latinLnBrk="1"/>
          <a:endParaRPr lang="ko-KR" altLang="en-US"/>
        </a:p>
      </dgm:t>
    </dgm:pt>
    <dgm:pt modelId="{B1DF2393-4415-4583-9B88-D38D5E3B0D62}">
      <dgm:prSet phldrT="[텍스트]" custT="1"/>
      <dgm:spPr>
        <a:solidFill>
          <a:srgbClr val="00B050"/>
        </a:solidFill>
        <a:ln w="38100">
          <a:solidFill>
            <a:schemeClr val="bg1"/>
          </a:solidFill>
        </a:ln>
        <a:effectLst>
          <a:glow rad="139700">
            <a:schemeClr val="accent3">
              <a:satMod val="175000"/>
              <a:alpha val="40000"/>
            </a:schemeClr>
          </a:glow>
        </a:effectLst>
      </dgm:spPr>
      <dgm:t>
        <a:bodyPr/>
        <a:lstStyle/>
        <a:p>
          <a:pPr latinLnBrk="1"/>
          <a:r>
            <a:rPr lang="en-US" altLang="ko-KR" sz="1300" b="1" dirty="0">
              <a:solidFill>
                <a:schemeClr val="bg1"/>
              </a:solidFill>
            </a:rPr>
            <a:t>Gift</a:t>
          </a:r>
        </a:p>
        <a:p>
          <a:pPr latinLnBrk="1"/>
          <a:r>
            <a:rPr lang="en-US" altLang="ko-KR" sz="1300" b="1" dirty="0">
              <a:solidFill>
                <a:schemeClr val="bg1"/>
              </a:solidFill>
            </a:rPr>
            <a:t>Economy</a:t>
          </a:r>
          <a:endParaRPr lang="ko-KR" altLang="en-US" sz="1300" b="1" dirty="0">
            <a:solidFill>
              <a:schemeClr val="bg1"/>
            </a:solidFill>
          </a:endParaRPr>
        </a:p>
      </dgm:t>
    </dgm:pt>
    <dgm:pt modelId="{88E0A420-FE69-4602-8429-66CE3FE8C2C7}" type="parTrans" cxnId="{7D1B7FA6-BAE4-4BCE-AB3F-AC9363B0967C}">
      <dgm:prSet/>
      <dgm:spPr/>
      <dgm:t>
        <a:bodyPr/>
        <a:lstStyle/>
        <a:p>
          <a:pPr latinLnBrk="1"/>
          <a:endParaRPr lang="ko-KR" altLang="en-US"/>
        </a:p>
      </dgm:t>
    </dgm:pt>
    <dgm:pt modelId="{D7580199-120B-4432-A025-7446E609FD66}" type="sibTrans" cxnId="{7D1B7FA6-BAE4-4BCE-AB3F-AC9363B0967C}">
      <dgm:prSet/>
      <dgm:spPr>
        <a:solidFill>
          <a:srgbClr val="00B0F0">
            <a:alpha val="1000"/>
          </a:srgbClr>
        </a:solidFill>
        <a:effectLst>
          <a:glow rad="228600">
            <a:schemeClr val="accent5">
              <a:satMod val="175000"/>
              <a:alpha val="40000"/>
            </a:schemeClr>
          </a:glow>
        </a:effectLst>
      </dgm:spPr>
      <dgm:t>
        <a:bodyPr/>
        <a:lstStyle/>
        <a:p>
          <a:pPr latinLnBrk="1"/>
          <a:endParaRPr lang="ko-KR" altLang="en-US"/>
        </a:p>
      </dgm:t>
    </dgm:pt>
    <dgm:pt modelId="{307B49C0-B6CC-40B4-BAB7-87E221A594C2}" type="pres">
      <dgm:prSet presAssocID="{C52DC397-C360-44F7-905E-5E4053A4A418}" presName="Name0" presStyleCnt="0">
        <dgm:presLayoutVars>
          <dgm:chMax val="1"/>
          <dgm:dir/>
          <dgm:animLvl val="ctr"/>
          <dgm:resizeHandles val="exact"/>
        </dgm:presLayoutVars>
      </dgm:prSet>
      <dgm:spPr/>
    </dgm:pt>
    <dgm:pt modelId="{4CA044BB-96D4-41E9-9E38-5585688A55AC}" type="pres">
      <dgm:prSet presAssocID="{D2BAD104-5684-4E8B-BA5C-A54C279B8B3B}" presName="centerShape" presStyleLbl="node0" presStyleIdx="0" presStyleCnt="1"/>
      <dgm:spPr/>
    </dgm:pt>
    <dgm:pt modelId="{7C2B8D77-1DFA-484A-BDB3-5AE83DB6A94D}" type="pres">
      <dgm:prSet presAssocID="{90348B80-F8DF-4627-BC7E-1F7E6690A543}" presName="node" presStyleLbl="node1" presStyleIdx="0" presStyleCnt="3" custScaleX="123437" custScaleY="119340">
        <dgm:presLayoutVars>
          <dgm:bulletEnabled val="1"/>
        </dgm:presLayoutVars>
      </dgm:prSet>
      <dgm:spPr/>
    </dgm:pt>
    <dgm:pt modelId="{88A15DB3-AFD4-4DE2-BF37-AC3F5DB5CD5B}" type="pres">
      <dgm:prSet presAssocID="{90348B80-F8DF-4627-BC7E-1F7E6690A543}" presName="dummy" presStyleCnt="0"/>
      <dgm:spPr/>
    </dgm:pt>
    <dgm:pt modelId="{E50DC5C3-0427-4658-9836-409966DAB661}" type="pres">
      <dgm:prSet presAssocID="{3EBCD4B5-17A7-42DE-A9A2-08203A3360FC}" presName="sibTrans" presStyleLbl="sibTrans2D1" presStyleIdx="0" presStyleCnt="3"/>
      <dgm:spPr/>
    </dgm:pt>
    <dgm:pt modelId="{41220FB7-ABA8-408F-AC0B-4DC549542ACC}" type="pres">
      <dgm:prSet presAssocID="{9C363AF6-4FF5-4E54-B2DD-6AEB8ECD0DA8}" presName="node" presStyleLbl="node1" presStyleIdx="1" presStyleCnt="3">
        <dgm:presLayoutVars>
          <dgm:bulletEnabled val="1"/>
        </dgm:presLayoutVars>
      </dgm:prSet>
      <dgm:spPr/>
    </dgm:pt>
    <dgm:pt modelId="{1BD70001-073A-4EDD-8B87-DDEAFA4C20A8}" type="pres">
      <dgm:prSet presAssocID="{9C363AF6-4FF5-4E54-B2DD-6AEB8ECD0DA8}" presName="dummy" presStyleCnt="0"/>
      <dgm:spPr/>
    </dgm:pt>
    <dgm:pt modelId="{FDBCAB00-2832-4B3A-8950-EB826EEB0F1D}" type="pres">
      <dgm:prSet presAssocID="{B8501064-8F94-4807-A01B-DD23B6811903}" presName="sibTrans" presStyleLbl="sibTrans2D1" presStyleIdx="1" presStyleCnt="3"/>
      <dgm:spPr/>
    </dgm:pt>
    <dgm:pt modelId="{E029F762-5AA5-40CD-8EFF-E4C830F9DEA6}" type="pres">
      <dgm:prSet presAssocID="{B1DF2393-4415-4583-9B88-D38D5E3B0D62}" presName="node" presStyleLbl="node1" presStyleIdx="2" presStyleCnt="3">
        <dgm:presLayoutVars>
          <dgm:bulletEnabled val="1"/>
        </dgm:presLayoutVars>
      </dgm:prSet>
      <dgm:spPr/>
    </dgm:pt>
    <dgm:pt modelId="{16917F55-C527-445A-B94F-75B8897A11EA}" type="pres">
      <dgm:prSet presAssocID="{B1DF2393-4415-4583-9B88-D38D5E3B0D62}" presName="dummy" presStyleCnt="0"/>
      <dgm:spPr/>
    </dgm:pt>
    <dgm:pt modelId="{743EEE42-CAC0-4C1A-87CF-5A1455407977}" type="pres">
      <dgm:prSet presAssocID="{D7580199-120B-4432-A025-7446E609FD66}" presName="sibTrans" presStyleLbl="sibTrans2D1" presStyleIdx="2" presStyleCnt="3"/>
      <dgm:spPr/>
    </dgm:pt>
  </dgm:ptLst>
  <dgm:cxnLst>
    <dgm:cxn modelId="{4AB8690B-A2DA-495F-94C5-3F0A984657C7}" type="presOf" srcId="{B8501064-8F94-4807-A01B-DD23B6811903}" destId="{FDBCAB00-2832-4B3A-8950-EB826EEB0F1D}" srcOrd="0" destOrd="0" presId="urn:microsoft.com/office/officeart/2005/8/layout/radial6"/>
    <dgm:cxn modelId="{83808824-790A-4DF1-B529-F400A6AD30C3}" type="presOf" srcId="{90348B80-F8DF-4627-BC7E-1F7E6690A543}" destId="{7C2B8D77-1DFA-484A-BDB3-5AE83DB6A94D}" srcOrd="0" destOrd="0" presId="urn:microsoft.com/office/officeart/2005/8/layout/radial6"/>
    <dgm:cxn modelId="{E08D5E3A-F158-4163-9877-5C7A95D49079}" srcId="{C52DC397-C360-44F7-905E-5E4053A4A418}" destId="{D2BAD104-5684-4E8B-BA5C-A54C279B8B3B}" srcOrd="0" destOrd="0" parTransId="{8E831552-BB7C-4725-958E-201C154EA607}" sibTransId="{885EE4C8-D93A-4E36-A093-B8B097752849}"/>
    <dgm:cxn modelId="{98B95142-0DA9-48B4-A72A-413A9C9A1EAA}" type="presOf" srcId="{9C363AF6-4FF5-4E54-B2DD-6AEB8ECD0DA8}" destId="{41220FB7-ABA8-408F-AC0B-4DC549542ACC}" srcOrd="0" destOrd="0" presId="urn:microsoft.com/office/officeart/2005/8/layout/radial6"/>
    <dgm:cxn modelId="{677E4643-DC5B-4FFF-8C06-2C7B6E9A8829}" type="presOf" srcId="{D7580199-120B-4432-A025-7446E609FD66}" destId="{743EEE42-CAC0-4C1A-87CF-5A1455407977}" srcOrd="0" destOrd="0" presId="urn:microsoft.com/office/officeart/2005/8/layout/radial6"/>
    <dgm:cxn modelId="{DDACA58B-3132-4EA4-8BDE-A5ACFA787E69}" srcId="{D2BAD104-5684-4E8B-BA5C-A54C279B8B3B}" destId="{90348B80-F8DF-4627-BC7E-1F7E6690A543}" srcOrd="0" destOrd="0" parTransId="{7BFECB85-810A-4447-8A0F-6F57F83A04A4}" sibTransId="{3EBCD4B5-17A7-42DE-A9A2-08203A3360FC}"/>
    <dgm:cxn modelId="{7D1B7FA6-BAE4-4BCE-AB3F-AC9363B0967C}" srcId="{D2BAD104-5684-4E8B-BA5C-A54C279B8B3B}" destId="{B1DF2393-4415-4583-9B88-D38D5E3B0D62}" srcOrd="2" destOrd="0" parTransId="{88E0A420-FE69-4602-8429-66CE3FE8C2C7}" sibTransId="{D7580199-120B-4432-A025-7446E609FD66}"/>
    <dgm:cxn modelId="{FE94F2A7-B341-4A7F-96A0-FF7C0E9224D0}" srcId="{D2BAD104-5684-4E8B-BA5C-A54C279B8B3B}" destId="{9C363AF6-4FF5-4E54-B2DD-6AEB8ECD0DA8}" srcOrd="1" destOrd="0" parTransId="{AAC39F4E-3A39-41FA-B7CF-C2BFBD81F563}" sibTransId="{B8501064-8F94-4807-A01B-DD23B6811903}"/>
    <dgm:cxn modelId="{3B51A4AC-E75E-43C3-8FC9-15E88281B69C}" type="presOf" srcId="{D2BAD104-5684-4E8B-BA5C-A54C279B8B3B}" destId="{4CA044BB-96D4-41E9-9E38-5585688A55AC}" srcOrd="0" destOrd="0" presId="urn:microsoft.com/office/officeart/2005/8/layout/radial6"/>
    <dgm:cxn modelId="{588CCCB0-5C94-4B5E-B044-6E00C73FDFB4}" type="presOf" srcId="{B1DF2393-4415-4583-9B88-D38D5E3B0D62}" destId="{E029F762-5AA5-40CD-8EFF-E4C830F9DEA6}" srcOrd="0" destOrd="0" presId="urn:microsoft.com/office/officeart/2005/8/layout/radial6"/>
    <dgm:cxn modelId="{AF8E45C8-7E84-4E65-8EA5-88F4F70B837F}" type="presOf" srcId="{C52DC397-C360-44F7-905E-5E4053A4A418}" destId="{307B49C0-B6CC-40B4-BAB7-87E221A594C2}" srcOrd="0" destOrd="0" presId="urn:microsoft.com/office/officeart/2005/8/layout/radial6"/>
    <dgm:cxn modelId="{C6C224FC-CA26-40BB-A5D5-F84E4783DEDA}" type="presOf" srcId="{3EBCD4B5-17A7-42DE-A9A2-08203A3360FC}" destId="{E50DC5C3-0427-4658-9836-409966DAB661}" srcOrd="0" destOrd="0" presId="urn:microsoft.com/office/officeart/2005/8/layout/radial6"/>
    <dgm:cxn modelId="{1386188A-7E47-4372-8E1D-63242BEE2154}" type="presParOf" srcId="{307B49C0-B6CC-40B4-BAB7-87E221A594C2}" destId="{4CA044BB-96D4-41E9-9E38-5585688A55AC}" srcOrd="0" destOrd="0" presId="urn:microsoft.com/office/officeart/2005/8/layout/radial6"/>
    <dgm:cxn modelId="{8B98DE80-A321-48D9-972F-B0C3ACDDE9E9}" type="presParOf" srcId="{307B49C0-B6CC-40B4-BAB7-87E221A594C2}" destId="{7C2B8D77-1DFA-484A-BDB3-5AE83DB6A94D}" srcOrd="1" destOrd="0" presId="urn:microsoft.com/office/officeart/2005/8/layout/radial6"/>
    <dgm:cxn modelId="{A7F2E905-6299-4DBE-9F07-1F9ED5675AAF}" type="presParOf" srcId="{307B49C0-B6CC-40B4-BAB7-87E221A594C2}" destId="{88A15DB3-AFD4-4DE2-BF37-AC3F5DB5CD5B}" srcOrd="2" destOrd="0" presId="urn:microsoft.com/office/officeart/2005/8/layout/radial6"/>
    <dgm:cxn modelId="{D3623D05-0959-49DD-BFFB-0CE060A54B10}" type="presParOf" srcId="{307B49C0-B6CC-40B4-BAB7-87E221A594C2}" destId="{E50DC5C3-0427-4658-9836-409966DAB661}" srcOrd="3" destOrd="0" presId="urn:microsoft.com/office/officeart/2005/8/layout/radial6"/>
    <dgm:cxn modelId="{712313D7-A199-44DD-924A-4BA131369999}" type="presParOf" srcId="{307B49C0-B6CC-40B4-BAB7-87E221A594C2}" destId="{41220FB7-ABA8-408F-AC0B-4DC549542ACC}" srcOrd="4" destOrd="0" presId="urn:microsoft.com/office/officeart/2005/8/layout/radial6"/>
    <dgm:cxn modelId="{650C6802-CDA6-494D-AA92-7EFA2D751869}" type="presParOf" srcId="{307B49C0-B6CC-40B4-BAB7-87E221A594C2}" destId="{1BD70001-073A-4EDD-8B87-DDEAFA4C20A8}" srcOrd="5" destOrd="0" presId="urn:microsoft.com/office/officeart/2005/8/layout/radial6"/>
    <dgm:cxn modelId="{494AF4AE-3FF5-4942-BE02-A9DAF268AC04}" type="presParOf" srcId="{307B49C0-B6CC-40B4-BAB7-87E221A594C2}" destId="{FDBCAB00-2832-4B3A-8950-EB826EEB0F1D}" srcOrd="6" destOrd="0" presId="urn:microsoft.com/office/officeart/2005/8/layout/radial6"/>
    <dgm:cxn modelId="{5CFCE400-06BB-4792-A0B1-A05D976A509C}" type="presParOf" srcId="{307B49C0-B6CC-40B4-BAB7-87E221A594C2}" destId="{E029F762-5AA5-40CD-8EFF-E4C830F9DEA6}" srcOrd="7" destOrd="0" presId="urn:microsoft.com/office/officeart/2005/8/layout/radial6"/>
    <dgm:cxn modelId="{4442DC1F-BC85-48F2-875F-31A2B5E7318E}" type="presParOf" srcId="{307B49C0-B6CC-40B4-BAB7-87E221A594C2}" destId="{16917F55-C527-445A-B94F-75B8897A11EA}" srcOrd="8" destOrd="0" presId="urn:microsoft.com/office/officeart/2005/8/layout/radial6"/>
    <dgm:cxn modelId="{2EB9C787-A5FA-47B1-A7A8-BF9F67BAEB0C}" type="presParOf" srcId="{307B49C0-B6CC-40B4-BAB7-87E221A594C2}" destId="{743EEE42-CAC0-4C1A-87CF-5A1455407977}"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6C4911-AC07-4825-9D56-3C6319751553}" type="doc">
      <dgm:prSet loTypeId="urn:microsoft.com/office/officeart/2005/8/layout/arrow2" loCatId="process" qsTypeId="urn:microsoft.com/office/officeart/2005/8/quickstyle/simple1" qsCatId="simple" csTypeId="urn:microsoft.com/office/officeart/2005/8/colors/accent0_1" csCatId="mainScheme" phldr="1"/>
      <dgm:spPr/>
    </dgm:pt>
    <dgm:pt modelId="{181A0EA5-0D3D-41D9-A004-412F0F63AE3C}">
      <dgm:prSet phldrT="[텍스트]"/>
      <dgm:spPr/>
      <dgm:t>
        <a:bodyPr/>
        <a:lstStyle/>
        <a:p>
          <a:pPr latinLnBrk="1"/>
          <a:r>
            <a:rPr lang="en-US" altLang="ko-KR" dirty="0">
              <a:solidFill>
                <a:schemeClr val="bg1"/>
              </a:solidFill>
            </a:rPr>
            <a:t>Staff Compensation</a:t>
          </a:r>
          <a:endParaRPr lang="ko-KR" altLang="en-US" dirty="0">
            <a:solidFill>
              <a:schemeClr val="bg1"/>
            </a:solidFill>
          </a:endParaRPr>
        </a:p>
      </dgm:t>
    </dgm:pt>
    <dgm:pt modelId="{E909038B-F67D-46ED-9E84-1D2816F0ED75}" type="parTrans" cxnId="{CD6C3987-26A2-498D-8F35-ED664F45335E}">
      <dgm:prSet/>
      <dgm:spPr/>
      <dgm:t>
        <a:bodyPr/>
        <a:lstStyle/>
        <a:p>
          <a:pPr latinLnBrk="1"/>
          <a:endParaRPr lang="ko-KR" altLang="en-US"/>
        </a:p>
      </dgm:t>
    </dgm:pt>
    <dgm:pt modelId="{F44955D7-9D29-46BB-8E7A-19CC4C856142}" type="sibTrans" cxnId="{CD6C3987-26A2-498D-8F35-ED664F45335E}">
      <dgm:prSet/>
      <dgm:spPr/>
      <dgm:t>
        <a:bodyPr/>
        <a:lstStyle/>
        <a:p>
          <a:pPr latinLnBrk="1"/>
          <a:endParaRPr lang="ko-KR" altLang="en-US"/>
        </a:p>
      </dgm:t>
    </dgm:pt>
    <dgm:pt modelId="{445EA105-23B4-4AFC-9278-E4FA0962F3B0}">
      <dgm:prSet phldrT="[텍스트]"/>
      <dgm:spPr/>
      <dgm:t>
        <a:bodyPr/>
        <a:lstStyle/>
        <a:p>
          <a:pPr latinLnBrk="1"/>
          <a:r>
            <a:rPr lang="en-US" altLang="ko-KR" dirty="0">
              <a:solidFill>
                <a:schemeClr val="bg1"/>
              </a:solidFill>
            </a:rPr>
            <a:t>Staff Size</a:t>
          </a:r>
          <a:endParaRPr lang="ko-KR" altLang="en-US" dirty="0">
            <a:solidFill>
              <a:schemeClr val="bg1"/>
            </a:solidFill>
          </a:endParaRPr>
        </a:p>
      </dgm:t>
    </dgm:pt>
    <dgm:pt modelId="{1088B1E4-F74C-4823-BE88-48D60148863C}" type="parTrans" cxnId="{ABC626C9-D093-47D1-B703-A1B204464764}">
      <dgm:prSet/>
      <dgm:spPr/>
      <dgm:t>
        <a:bodyPr/>
        <a:lstStyle/>
        <a:p>
          <a:pPr latinLnBrk="1"/>
          <a:endParaRPr lang="ko-KR" altLang="en-US"/>
        </a:p>
      </dgm:t>
    </dgm:pt>
    <dgm:pt modelId="{44DFEE93-15A3-49BB-8D06-97C2483E982B}" type="sibTrans" cxnId="{ABC626C9-D093-47D1-B703-A1B204464764}">
      <dgm:prSet/>
      <dgm:spPr/>
      <dgm:t>
        <a:bodyPr/>
        <a:lstStyle/>
        <a:p>
          <a:pPr latinLnBrk="1"/>
          <a:endParaRPr lang="ko-KR" altLang="en-US"/>
        </a:p>
      </dgm:t>
    </dgm:pt>
    <dgm:pt modelId="{173324A2-13E2-41AF-B78D-3CBB8253D3BA}">
      <dgm:prSet phldrT="[텍스트]"/>
      <dgm:spPr/>
      <dgm:t>
        <a:bodyPr/>
        <a:lstStyle/>
        <a:p>
          <a:pPr latinLnBrk="1"/>
          <a:r>
            <a:rPr lang="en-US" altLang="ko-KR" dirty="0">
              <a:solidFill>
                <a:schemeClr val="bg1"/>
              </a:solidFill>
            </a:rPr>
            <a:t>Total Fundraising Expenses</a:t>
          </a:r>
          <a:endParaRPr lang="ko-KR" altLang="en-US" dirty="0">
            <a:solidFill>
              <a:schemeClr val="bg1"/>
            </a:solidFill>
          </a:endParaRPr>
        </a:p>
      </dgm:t>
    </dgm:pt>
    <dgm:pt modelId="{ECFA6B98-B32C-45B6-944C-43DEDE5577DC}" type="parTrans" cxnId="{6CEECF13-932D-4719-A927-63E18D340B40}">
      <dgm:prSet/>
      <dgm:spPr/>
      <dgm:t>
        <a:bodyPr/>
        <a:lstStyle/>
        <a:p>
          <a:pPr latinLnBrk="1"/>
          <a:endParaRPr lang="ko-KR" altLang="en-US"/>
        </a:p>
      </dgm:t>
    </dgm:pt>
    <dgm:pt modelId="{71B966D5-CFC8-47C1-907D-86B2676CE5EA}" type="sibTrans" cxnId="{6CEECF13-932D-4719-A927-63E18D340B40}">
      <dgm:prSet/>
      <dgm:spPr/>
      <dgm:t>
        <a:bodyPr/>
        <a:lstStyle/>
        <a:p>
          <a:pPr latinLnBrk="1"/>
          <a:endParaRPr lang="ko-KR" altLang="en-US"/>
        </a:p>
      </dgm:t>
    </dgm:pt>
    <dgm:pt modelId="{7B18CC34-360F-43FE-8400-DFFB12D71D53}">
      <dgm:prSet/>
      <dgm:spPr/>
      <dgm:t>
        <a:bodyPr/>
        <a:lstStyle/>
        <a:p>
          <a:pPr latinLnBrk="1"/>
          <a:r>
            <a:rPr lang="en-US" altLang="ko-KR" dirty="0">
              <a:solidFill>
                <a:schemeClr val="bg1"/>
              </a:solidFill>
            </a:rPr>
            <a:t>Emphasis on Major Gifts Activity</a:t>
          </a:r>
          <a:endParaRPr lang="ko-KR" altLang="en-US" dirty="0">
            <a:solidFill>
              <a:schemeClr val="bg1"/>
            </a:solidFill>
          </a:endParaRPr>
        </a:p>
      </dgm:t>
    </dgm:pt>
    <dgm:pt modelId="{C9C8FDAF-D37D-4585-8DE4-C29348E47E59}" type="parTrans" cxnId="{0F53FBDE-A6C0-4FDF-BD6A-2D4C241E5D8B}">
      <dgm:prSet/>
      <dgm:spPr/>
      <dgm:t>
        <a:bodyPr/>
        <a:lstStyle/>
        <a:p>
          <a:pPr latinLnBrk="1"/>
          <a:endParaRPr lang="ko-KR" altLang="en-US"/>
        </a:p>
      </dgm:t>
    </dgm:pt>
    <dgm:pt modelId="{E4D3EB21-0C09-4930-A00B-9C919194E01A}" type="sibTrans" cxnId="{0F53FBDE-A6C0-4FDF-BD6A-2D4C241E5D8B}">
      <dgm:prSet/>
      <dgm:spPr/>
      <dgm:t>
        <a:bodyPr/>
        <a:lstStyle/>
        <a:p>
          <a:pPr latinLnBrk="1"/>
          <a:endParaRPr lang="ko-KR" altLang="en-US"/>
        </a:p>
      </dgm:t>
    </dgm:pt>
    <dgm:pt modelId="{F081D267-7F69-4B8D-8717-D7DD7BFB2DD2}" type="pres">
      <dgm:prSet presAssocID="{B86C4911-AC07-4825-9D56-3C6319751553}" presName="arrowDiagram" presStyleCnt="0">
        <dgm:presLayoutVars>
          <dgm:chMax val="5"/>
          <dgm:dir/>
          <dgm:resizeHandles val="exact"/>
        </dgm:presLayoutVars>
      </dgm:prSet>
      <dgm:spPr/>
    </dgm:pt>
    <dgm:pt modelId="{D1F519EE-098C-4E27-BDFF-20C6200C8DFA}" type="pres">
      <dgm:prSet presAssocID="{B86C4911-AC07-4825-9D56-3C6319751553}" presName="arrow" presStyleLbl="bgShp" presStyleIdx="0" presStyleCnt="1"/>
      <dgm:spPr/>
    </dgm:pt>
    <dgm:pt modelId="{C0D7A8BA-6423-4A18-8610-579C879CA06F}" type="pres">
      <dgm:prSet presAssocID="{B86C4911-AC07-4825-9D56-3C6319751553}" presName="arrowDiagram4" presStyleCnt="0"/>
      <dgm:spPr/>
    </dgm:pt>
    <dgm:pt modelId="{2A976275-8A67-4B63-95CD-D4F7B426666A}" type="pres">
      <dgm:prSet presAssocID="{7B18CC34-360F-43FE-8400-DFFB12D71D53}" presName="bullet4a" presStyleLbl="node1" presStyleIdx="0" presStyleCnt="4" custScaleX="104393" custScaleY="88606" custLinFactNeighborX="53344" custLinFactNeighborY="-5128"/>
      <dgm:spPr>
        <a:solidFill>
          <a:schemeClr val="tx1">
            <a:lumMod val="75000"/>
            <a:lumOff val="25000"/>
          </a:schemeClr>
        </a:solidFill>
        <a:ln>
          <a:noFill/>
        </a:ln>
      </dgm:spPr>
    </dgm:pt>
    <dgm:pt modelId="{04D68004-6637-4628-8307-9682AB4E4817}" type="pres">
      <dgm:prSet presAssocID="{7B18CC34-360F-43FE-8400-DFFB12D71D53}" presName="textBox4a" presStyleLbl="revTx" presStyleIdx="0" presStyleCnt="4" custLinFactNeighborX="27744" custLinFactNeighborY="1091">
        <dgm:presLayoutVars>
          <dgm:bulletEnabled val="1"/>
        </dgm:presLayoutVars>
      </dgm:prSet>
      <dgm:spPr/>
    </dgm:pt>
    <dgm:pt modelId="{107EA08C-F31F-4CD4-AB09-A92804B215FC}" type="pres">
      <dgm:prSet presAssocID="{181A0EA5-0D3D-41D9-A004-412F0F63AE3C}" presName="bullet4b" presStyleLbl="node1" presStyleIdx="1" presStyleCnt="4" custLinFactNeighborX="36414" custLinFactNeighborY="41874"/>
      <dgm:spPr>
        <a:solidFill>
          <a:schemeClr val="tx1">
            <a:lumMod val="75000"/>
            <a:lumOff val="25000"/>
          </a:schemeClr>
        </a:solidFill>
        <a:ln>
          <a:noFill/>
        </a:ln>
      </dgm:spPr>
    </dgm:pt>
    <dgm:pt modelId="{126AC6D8-6C9F-455C-B591-56F5504F67A2}" type="pres">
      <dgm:prSet presAssocID="{181A0EA5-0D3D-41D9-A004-412F0F63AE3C}" presName="textBox4b" presStyleLbl="revTx" presStyleIdx="1" presStyleCnt="4" custScaleY="29153" custLinFactNeighborX="12348" custLinFactNeighborY="-22681">
        <dgm:presLayoutVars>
          <dgm:bulletEnabled val="1"/>
        </dgm:presLayoutVars>
      </dgm:prSet>
      <dgm:spPr/>
    </dgm:pt>
    <dgm:pt modelId="{36ECA340-E4AD-4B4C-B153-EA4014007E10}" type="pres">
      <dgm:prSet presAssocID="{445EA105-23B4-4AFC-9278-E4FA0962F3B0}" presName="bullet4c" presStyleLbl="node1" presStyleIdx="2" presStyleCnt="4" custLinFactNeighborX="37147" custLinFactNeighborY="55427"/>
      <dgm:spPr>
        <a:solidFill>
          <a:schemeClr val="tx1">
            <a:lumMod val="75000"/>
            <a:lumOff val="25000"/>
          </a:schemeClr>
        </a:solidFill>
        <a:ln>
          <a:noFill/>
        </a:ln>
      </dgm:spPr>
    </dgm:pt>
    <dgm:pt modelId="{6B0D7882-98DD-4A46-99C1-A42B366ECA6E}" type="pres">
      <dgm:prSet presAssocID="{445EA105-23B4-4AFC-9278-E4FA0962F3B0}" presName="textBox4c" presStyleLbl="revTx" presStyleIdx="2" presStyleCnt="4" custScaleY="14783" custLinFactNeighborX="-9406" custLinFactNeighborY="-25077">
        <dgm:presLayoutVars>
          <dgm:bulletEnabled val="1"/>
        </dgm:presLayoutVars>
      </dgm:prSet>
      <dgm:spPr/>
    </dgm:pt>
    <dgm:pt modelId="{88AB23CA-ED29-46B9-8E9C-A49888477DF4}" type="pres">
      <dgm:prSet presAssocID="{173324A2-13E2-41AF-B78D-3CBB8253D3BA}" presName="bullet4d" presStyleLbl="node1" presStyleIdx="3" presStyleCnt="4" custLinFactNeighborX="-7750" custLinFactNeighborY="58013"/>
      <dgm:spPr>
        <a:solidFill>
          <a:schemeClr val="tx1">
            <a:lumMod val="75000"/>
            <a:lumOff val="25000"/>
          </a:schemeClr>
        </a:solidFill>
        <a:ln>
          <a:noFill/>
        </a:ln>
      </dgm:spPr>
    </dgm:pt>
    <dgm:pt modelId="{60ACA491-6AB8-4919-B574-4E672EA910C2}" type="pres">
      <dgm:prSet presAssocID="{173324A2-13E2-41AF-B78D-3CBB8253D3BA}" presName="textBox4d" presStyleLbl="revTx" presStyleIdx="3" presStyleCnt="4" custScaleY="29065" custLinFactNeighborX="-19525" custLinFactNeighborY="-15746">
        <dgm:presLayoutVars>
          <dgm:bulletEnabled val="1"/>
        </dgm:presLayoutVars>
      </dgm:prSet>
      <dgm:spPr/>
    </dgm:pt>
  </dgm:ptLst>
  <dgm:cxnLst>
    <dgm:cxn modelId="{6CEECF13-932D-4719-A927-63E18D340B40}" srcId="{B86C4911-AC07-4825-9D56-3C6319751553}" destId="{173324A2-13E2-41AF-B78D-3CBB8253D3BA}" srcOrd="3" destOrd="0" parTransId="{ECFA6B98-B32C-45B6-944C-43DEDE5577DC}" sibTransId="{71B966D5-CFC8-47C1-907D-86B2676CE5EA}"/>
    <dgm:cxn modelId="{AA01A66E-36D9-44D4-8E35-83034AAE7FB3}" type="presOf" srcId="{181A0EA5-0D3D-41D9-A004-412F0F63AE3C}" destId="{126AC6D8-6C9F-455C-B591-56F5504F67A2}" srcOrd="0" destOrd="0" presId="urn:microsoft.com/office/officeart/2005/8/layout/arrow2"/>
    <dgm:cxn modelId="{3484B850-3C6B-4935-8E75-DF1E78706B51}" type="presOf" srcId="{B86C4911-AC07-4825-9D56-3C6319751553}" destId="{F081D267-7F69-4B8D-8717-D7DD7BFB2DD2}" srcOrd="0" destOrd="0" presId="urn:microsoft.com/office/officeart/2005/8/layout/arrow2"/>
    <dgm:cxn modelId="{AFDD4E57-F447-4925-95CF-B45EFF37C90A}" type="presOf" srcId="{173324A2-13E2-41AF-B78D-3CBB8253D3BA}" destId="{60ACA491-6AB8-4919-B574-4E672EA910C2}" srcOrd="0" destOrd="0" presId="urn:microsoft.com/office/officeart/2005/8/layout/arrow2"/>
    <dgm:cxn modelId="{CD6C3987-26A2-498D-8F35-ED664F45335E}" srcId="{B86C4911-AC07-4825-9D56-3C6319751553}" destId="{181A0EA5-0D3D-41D9-A004-412F0F63AE3C}" srcOrd="1" destOrd="0" parTransId="{E909038B-F67D-46ED-9E84-1D2816F0ED75}" sibTransId="{F44955D7-9D29-46BB-8E7A-19CC4C856142}"/>
    <dgm:cxn modelId="{ABC626C9-D093-47D1-B703-A1B204464764}" srcId="{B86C4911-AC07-4825-9D56-3C6319751553}" destId="{445EA105-23B4-4AFC-9278-E4FA0962F3B0}" srcOrd="2" destOrd="0" parTransId="{1088B1E4-F74C-4823-BE88-48D60148863C}" sibTransId="{44DFEE93-15A3-49BB-8D06-97C2483E982B}"/>
    <dgm:cxn modelId="{650A35D0-3874-4904-92EA-BCDE25148A84}" type="presOf" srcId="{445EA105-23B4-4AFC-9278-E4FA0962F3B0}" destId="{6B0D7882-98DD-4A46-99C1-A42B366ECA6E}" srcOrd="0" destOrd="0" presId="urn:microsoft.com/office/officeart/2005/8/layout/arrow2"/>
    <dgm:cxn modelId="{0F53FBDE-A6C0-4FDF-BD6A-2D4C241E5D8B}" srcId="{B86C4911-AC07-4825-9D56-3C6319751553}" destId="{7B18CC34-360F-43FE-8400-DFFB12D71D53}" srcOrd="0" destOrd="0" parTransId="{C9C8FDAF-D37D-4585-8DE4-C29348E47E59}" sibTransId="{E4D3EB21-0C09-4930-A00B-9C919194E01A}"/>
    <dgm:cxn modelId="{367222F4-04B1-4F66-A4B1-F4941A8983EE}" type="presOf" srcId="{7B18CC34-360F-43FE-8400-DFFB12D71D53}" destId="{04D68004-6637-4628-8307-9682AB4E4817}" srcOrd="0" destOrd="0" presId="urn:microsoft.com/office/officeart/2005/8/layout/arrow2"/>
    <dgm:cxn modelId="{F98E88AA-965C-41CB-8299-31327DC3E8B4}" type="presParOf" srcId="{F081D267-7F69-4B8D-8717-D7DD7BFB2DD2}" destId="{D1F519EE-098C-4E27-BDFF-20C6200C8DFA}" srcOrd="0" destOrd="0" presId="urn:microsoft.com/office/officeart/2005/8/layout/arrow2"/>
    <dgm:cxn modelId="{ED64A00C-1785-451C-81FE-E3F463A5BE53}" type="presParOf" srcId="{F081D267-7F69-4B8D-8717-D7DD7BFB2DD2}" destId="{C0D7A8BA-6423-4A18-8610-579C879CA06F}" srcOrd="1" destOrd="0" presId="urn:microsoft.com/office/officeart/2005/8/layout/arrow2"/>
    <dgm:cxn modelId="{F2A579AD-DDA8-45CB-83FD-084B216D8DF3}" type="presParOf" srcId="{C0D7A8BA-6423-4A18-8610-579C879CA06F}" destId="{2A976275-8A67-4B63-95CD-D4F7B426666A}" srcOrd="0" destOrd="0" presId="urn:microsoft.com/office/officeart/2005/8/layout/arrow2"/>
    <dgm:cxn modelId="{54D009DE-46E9-4C1D-B411-E132EA3F8D67}" type="presParOf" srcId="{C0D7A8BA-6423-4A18-8610-579C879CA06F}" destId="{04D68004-6637-4628-8307-9682AB4E4817}" srcOrd="1" destOrd="0" presId="urn:microsoft.com/office/officeart/2005/8/layout/arrow2"/>
    <dgm:cxn modelId="{D75D0E8B-85ED-4E93-B885-37366D5813D3}" type="presParOf" srcId="{C0D7A8BA-6423-4A18-8610-579C879CA06F}" destId="{107EA08C-F31F-4CD4-AB09-A92804B215FC}" srcOrd="2" destOrd="0" presId="urn:microsoft.com/office/officeart/2005/8/layout/arrow2"/>
    <dgm:cxn modelId="{680E47F9-27BE-4D72-9A97-E0D733730D2A}" type="presParOf" srcId="{C0D7A8BA-6423-4A18-8610-579C879CA06F}" destId="{126AC6D8-6C9F-455C-B591-56F5504F67A2}" srcOrd="3" destOrd="0" presId="urn:microsoft.com/office/officeart/2005/8/layout/arrow2"/>
    <dgm:cxn modelId="{F372F23B-3D03-4073-B3E2-835854DE2EA9}" type="presParOf" srcId="{C0D7A8BA-6423-4A18-8610-579C879CA06F}" destId="{36ECA340-E4AD-4B4C-B153-EA4014007E10}" srcOrd="4" destOrd="0" presId="urn:microsoft.com/office/officeart/2005/8/layout/arrow2"/>
    <dgm:cxn modelId="{5F8C46BA-21A0-49EC-9511-BD3308D379EE}" type="presParOf" srcId="{C0D7A8BA-6423-4A18-8610-579C879CA06F}" destId="{6B0D7882-98DD-4A46-99C1-A42B366ECA6E}" srcOrd="5" destOrd="0" presId="urn:microsoft.com/office/officeart/2005/8/layout/arrow2"/>
    <dgm:cxn modelId="{A9D102BD-8071-40B7-B20F-6603FFEDA5B1}" type="presParOf" srcId="{C0D7A8BA-6423-4A18-8610-579C879CA06F}" destId="{88AB23CA-ED29-46B9-8E9C-A49888477DF4}" srcOrd="6" destOrd="0" presId="urn:microsoft.com/office/officeart/2005/8/layout/arrow2"/>
    <dgm:cxn modelId="{64E77B5F-7C2F-4345-828F-7741481721CC}" type="presParOf" srcId="{C0D7A8BA-6423-4A18-8610-579C879CA06F}" destId="{60ACA491-6AB8-4919-B574-4E672EA910C2}" srcOrd="7" destOrd="0" presId="urn:microsoft.com/office/officeart/2005/8/layout/arrow2"/>
  </dgm:cxnLst>
  <dgm:bg>
    <a:solidFill>
      <a:schemeClr val="tx1">
        <a:lumMod val="75000"/>
        <a:lumOff val="2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597C0F-FD18-4675-8C75-0715BFAEF04F}"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6F7240CA-505E-4FE6-827D-B03FFFA6694F}">
      <dgm:prSet phldrT="[텍스트]" custT="1"/>
      <dgm:spPr/>
      <dgm:t>
        <a:bodyPr/>
        <a:lstStyle/>
        <a:p>
          <a:r>
            <a:rPr lang="en-US" sz="1200" b="1" dirty="0"/>
            <a:t>Time</a:t>
          </a:r>
        </a:p>
      </dgm:t>
    </dgm:pt>
    <dgm:pt modelId="{1D9B314E-0DD0-439F-8EF3-221B60275BC7}" type="parTrans" cxnId="{C2D7CE9A-9DCE-43AD-8ECD-E2DFDDB51653}">
      <dgm:prSet/>
      <dgm:spPr/>
      <dgm:t>
        <a:bodyPr/>
        <a:lstStyle/>
        <a:p>
          <a:endParaRPr lang="en-US"/>
        </a:p>
      </dgm:t>
    </dgm:pt>
    <dgm:pt modelId="{91990513-9AA9-42CF-B582-1383D9C7B20C}" type="sibTrans" cxnId="{C2D7CE9A-9DCE-43AD-8ECD-E2DFDDB51653}">
      <dgm:prSet/>
      <dgm:spPr/>
      <dgm:t>
        <a:bodyPr/>
        <a:lstStyle/>
        <a:p>
          <a:endParaRPr lang="en-US"/>
        </a:p>
      </dgm:t>
    </dgm:pt>
    <dgm:pt modelId="{21AEC0AF-6D1C-4C80-9565-EA7A8E0AA2B0}">
      <dgm:prSet phldrT="[텍스트]" custT="1"/>
      <dgm:spPr/>
      <dgm:t>
        <a:bodyPr/>
        <a:lstStyle/>
        <a:p>
          <a:r>
            <a:rPr lang="en-US" sz="1200" b="1" dirty="0"/>
            <a:t>Scope</a:t>
          </a:r>
        </a:p>
      </dgm:t>
    </dgm:pt>
    <dgm:pt modelId="{2114887B-0A48-44E4-AFCE-F4D5213965DB}" type="parTrans" cxnId="{67016BC2-6967-4B9B-BADD-ED4FC79F8502}">
      <dgm:prSet/>
      <dgm:spPr/>
      <dgm:t>
        <a:bodyPr/>
        <a:lstStyle/>
        <a:p>
          <a:endParaRPr lang="en-US"/>
        </a:p>
      </dgm:t>
    </dgm:pt>
    <dgm:pt modelId="{23FD2391-E10F-40B8-A6F2-6DA6CB375683}" type="sibTrans" cxnId="{67016BC2-6967-4B9B-BADD-ED4FC79F8502}">
      <dgm:prSet/>
      <dgm:spPr/>
      <dgm:t>
        <a:bodyPr/>
        <a:lstStyle/>
        <a:p>
          <a:endParaRPr lang="en-US"/>
        </a:p>
      </dgm:t>
    </dgm:pt>
    <dgm:pt modelId="{62EA46E8-A4FE-4284-8C02-90282D7F45C8}">
      <dgm:prSet phldrT="[텍스트]" custT="1"/>
      <dgm:spPr/>
      <dgm:t>
        <a:bodyPr/>
        <a:lstStyle/>
        <a:p>
          <a:r>
            <a:rPr lang="en-US" sz="1200" b="1" dirty="0"/>
            <a:t>Quality</a:t>
          </a:r>
        </a:p>
      </dgm:t>
    </dgm:pt>
    <dgm:pt modelId="{D8017FB9-AEB9-4FEF-8BF3-2048A8EA6E95}" type="parTrans" cxnId="{CE7713E4-5DE4-494A-B6F9-6E1374FCB6C4}">
      <dgm:prSet/>
      <dgm:spPr/>
      <dgm:t>
        <a:bodyPr/>
        <a:lstStyle/>
        <a:p>
          <a:endParaRPr lang="en-US"/>
        </a:p>
      </dgm:t>
    </dgm:pt>
    <dgm:pt modelId="{B29D0485-9CBB-411A-A827-9CCF2D88A1C6}" type="sibTrans" cxnId="{CE7713E4-5DE4-494A-B6F9-6E1374FCB6C4}">
      <dgm:prSet/>
      <dgm:spPr/>
      <dgm:t>
        <a:bodyPr/>
        <a:lstStyle/>
        <a:p>
          <a:endParaRPr lang="en-US"/>
        </a:p>
      </dgm:t>
    </dgm:pt>
    <dgm:pt modelId="{BFAAF5D4-6FEC-4065-A6A6-23E6525F7842}">
      <dgm:prSet phldrT="[텍스트]" custT="1"/>
      <dgm:spPr/>
      <dgm:t>
        <a:bodyPr/>
        <a:lstStyle/>
        <a:p>
          <a:r>
            <a:rPr lang="en-US" sz="1200" b="1" dirty="0"/>
            <a:t>Cost</a:t>
          </a:r>
        </a:p>
      </dgm:t>
    </dgm:pt>
    <dgm:pt modelId="{93539203-FAB8-42C5-AEB2-2025E3496517}" type="parTrans" cxnId="{30C599A2-CBA3-47C6-B0B2-7F128405E84F}">
      <dgm:prSet/>
      <dgm:spPr/>
      <dgm:t>
        <a:bodyPr/>
        <a:lstStyle/>
        <a:p>
          <a:endParaRPr lang="en-US"/>
        </a:p>
      </dgm:t>
    </dgm:pt>
    <dgm:pt modelId="{08311026-20C6-4DAE-9BC7-DEE3B8B49151}" type="sibTrans" cxnId="{30C599A2-CBA3-47C6-B0B2-7F128405E84F}">
      <dgm:prSet/>
      <dgm:spPr/>
      <dgm:t>
        <a:bodyPr/>
        <a:lstStyle/>
        <a:p>
          <a:endParaRPr lang="en-US"/>
        </a:p>
      </dgm:t>
    </dgm:pt>
    <dgm:pt modelId="{1995B955-CC6F-44D2-9F96-9BCB82733FF3}" type="pres">
      <dgm:prSet presAssocID="{6F597C0F-FD18-4675-8C75-0715BFAEF04F}" presName="compositeShape" presStyleCnt="0">
        <dgm:presLayoutVars>
          <dgm:chMax val="9"/>
          <dgm:dir/>
          <dgm:resizeHandles val="exact"/>
        </dgm:presLayoutVars>
      </dgm:prSet>
      <dgm:spPr/>
    </dgm:pt>
    <dgm:pt modelId="{725A4116-7C1F-4274-8F1C-14231B63FB01}" type="pres">
      <dgm:prSet presAssocID="{6F597C0F-FD18-4675-8C75-0715BFAEF04F}" presName="triangle1" presStyleLbl="node1" presStyleIdx="0" presStyleCnt="4">
        <dgm:presLayoutVars>
          <dgm:bulletEnabled val="1"/>
        </dgm:presLayoutVars>
      </dgm:prSet>
      <dgm:spPr/>
    </dgm:pt>
    <dgm:pt modelId="{BFB78456-A955-423A-BE5D-D7730ECC5E39}" type="pres">
      <dgm:prSet presAssocID="{6F597C0F-FD18-4675-8C75-0715BFAEF04F}" presName="triangle2" presStyleLbl="node1" presStyleIdx="1" presStyleCnt="4">
        <dgm:presLayoutVars>
          <dgm:bulletEnabled val="1"/>
        </dgm:presLayoutVars>
      </dgm:prSet>
      <dgm:spPr/>
    </dgm:pt>
    <dgm:pt modelId="{55C2F976-4306-440A-A3FD-2FDE197FFD03}" type="pres">
      <dgm:prSet presAssocID="{6F597C0F-FD18-4675-8C75-0715BFAEF04F}" presName="triangle3" presStyleLbl="node1" presStyleIdx="2" presStyleCnt="4">
        <dgm:presLayoutVars>
          <dgm:bulletEnabled val="1"/>
        </dgm:presLayoutVars>
      </dgm:prSet>
      <dgm:spPr/>
    </dgm:pt>
    <dgm:pt modelId="{94B9A081-C204-46F1-A427-7686AA0566C5}" type="pres">
      <dgm:prSet presAssocID="{6F597C0F-FD18-4675-8C75-0715BFAEF04F}" presName="triangle4" presStyleLbl="node1" presStyleIdx="3" presStyleCnt="4">
        <dgm:presLayoutVars>
          <dgm:bulletEnabled val="1"/>
        </dgm:presLayoutVars>
      </dgm:prSet>
      <dgm:spPr/>
    </dgm:pt>
  </dgm:ptLst>
  <dgm:cxnLst>
    <dgm:cxn modelId="{2E90AF3D-058E-49CC-A519-52C47CEDDF12}" type="presOf" srcId="{6F597C0F-FD18-4675-8C75-0715BFAEF04F}" destId="{1995B955-CC6F-44D2-9F96-9BCB82733FF3}" srcOrd="0" destOrd="0" presId="urn:microsoft.com/office/officeart/2005/8/layout/pyramid4"/>
    <dgm:cxn modelId="{2A2DDD6F-D084-433E-A5BA-F6226BCA37B4}" type="presOf" srcId="{21AEC0AF-6D1C-4C80-9565-EA7A8E0AA2B0}" destId="{BFB78456-A955-423A-BE5D-D7730ECC5E39}" srcOrd="0" destOrd="0" presId="urn:microsoft.com/office/officeart/2005/8/layout/pyramid4"/>
    <dgm:cxn modelId="{C2D7CE9A-9DCE-43AD-8ECD-E2DFDDB51653}" srcId="{6F597C0F-FD18-4675-8C75-0715BFAEF04F}" destId="{6F7240CA-505E-4FE6-827D-B03FFFA6694F}" srcOrd="0" destOrd="0" parTransId="{1D9B314E-0DD0-439F-8EF3-221B60275BC7}" sibTransId="{91990513-9AA9-42CF-B582-1383D9C7B20C}"/>
    <dgm:cxn modelId="{30C599A2-CBA3-47C6-B0B2-7F128405E84F}" srcId="{6F597C0F-FD18-4675-8C75-0715BFAEF04F}" destId="{BFAAF5D4-6FEC-4065-A6A6-23E6525F7842}" srcOrd="3" destOrd="0" parTransId="{93539203-FAB8-42C5-AEB2-2025E3496517}" sibTransId="{08311026-20C6-4DAE-9BC7-DEE3B8B49151}"/>
    <dgm:cxn modelId="{418F3AA4-3582-47A3-8E3C-C315556658AD}" type="presOf" srcId="{BFAAF5D4-6FEC-4065-A6A6-23E6525F7842}" destId="{94B9A081-C204-46F1-A427-7686AA0566C5}" srcOrd="0" destOrd="0" presId="urn:microsoft.com/office/officeart/2005/8/layout/pyramid4"/>
    <dgm:cxn modelId="{67016BC2-6967-4B9B-BADD-ED4FC79F8502}" srcId="{6F597C0F-FD18-4675-8C75-0715BFAEF04F}" destId="{21AEC0AF-6D1C-4C80-9565-EA7A8E0AA2B0}" srcOrd="1" destOrd="0" parTransId="{2114887B-0A48-44E4-AFCE-F4D5213965DB}" sibTransId="{23FD2391-E10F-40B8-A6F2-6DA6CB375683}"/>
    <dgm:cxn modelId="{026DEFD9-5E8A-4D65-8BAC-DE82A73F2446}" type="presOf" srcId="{62EA46E8-A4FE-4284-8C02-90282D7F45C8}" destId="{55C2F976-4306-440A-A3FD-2FDE197FFD03}" srcOrd="0" destOrd="0" presId="urn:microsoft.com/office/officeart/2005/8/layout/pyramid4"/>
    <dgm:cxn modelId="{CE7713E4-5DE4-494A-B6F9-6E1374FCB6C4}" srcId="{6F597C0F-FD18-4675-8C75-0715BFAEF04F}" destId="{62EA46E8-A4FE-4284-8C02-90282D7F45C8}" srcOrd="2" destOrd="0" parTransId="{D8017FB9-AEB9-4FEF-8BF3-2048A8EA6E95}" sibTransId="{B29D0485-9CBB-411A-A827-9CCF2D88A1C6}"/>
    <dgm:cxn modelId="{7BF20CF1-71ED-4381-921A-659AC7F1FD16}" type="presOf" srcId="{6F7240CA-505E-4FE6-827D-B03FFFA6694F}" destId="{725A4116-7C1F-4274-8F1C-14231B63FB01}" srcOrd="0" destOrd="0" presId="urn:microsoft.com/office/officeart/2005/8/layout/pyramid4"/>
    <dgm:cxn modelId="{3126194D-2585-497E-8DC8-168A62462FE0}" type="presParOf" srcId="{1995B955-CC6F-44D2-9F96-9BCB82733FF3}" destId="{725A4116-7C1F-4274-8F1C-14231B63FB01}" srcOrd="0" destOrd="0" presId="urn:microsoft.com/office/officeart/2005/8/layout/pyramid4"/>
    <dgm:cxn modelId="{9AD321A1-04C0-4BA3-A764-40FF583F9A4A}" type="presParOf" srcId="{1995B955-CC6F-44D2-9F96-9BCB82733FF3}" destId="{BFB78456-A955-423A-BE5D-D7730ECC5E39}" srcOrd="1" destOrd="0" presId="urn:microsoft.com/office/officeart/2005/8/layout/pyramid4"/>
    <dgm:cxn modelId="{3A438104-08DE-49DF-B0A5-FC7F601ADB90}" type="presParOf" srcId="{1995B955-CC6F-44D2-9F96-9BCB82733FF3}" destId="{55C2F976-4306-440A-A3FD-2FDE197FFD03}" srcOrd="2" destOrd="0" presId="urn:microsoft.com/office/officeart/2005/8/layout/pyramid4"/>
    <dgm:cxn modelId="{91BEE449-C4A5-4785-9224-0E2B34BEA7F9}" type="presParOf" srcId="{1995B955-CC6F-44D2-9F96-9BCB82733FF3}" destId="{94B9A081-C204-46F1-A427-7686AA0566C5}"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C57A39-581B-4A24-A7CC-D4C57ADF9033}"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1C19D322-71D1-4BDA-9B2C-E26D96A4B07B}">
      <dgm:prSet phldrT="[텍스트]"/>
      <dgm:spPr/>
      <dgm:t>
        <a:bodyPr/>
        <a:lstStyle/>
        <a:p>
          <a:r>
            <a:rPr lang="en-US" b="1" dirty="0"/>
            <a:t>Expectation</a:t>
          </a:r>
        </a:p>
      </dgm:t>
    </dgm:pt>
    <dgm:pt modelId="{788CA103-6547-4377-93B7-E11026306B65}" type="parTrans" cxnId="{7D278A23-BD99-4D6F-AAFD-937FD1753910}">
      <dgm:prSet/>
      <dgm:spPr/>
      <dgm:t>
        <a:bodyPr/>
        <a:lstStyle/>
        <a:p>
          <a:endParaRPr lang="en-US"/>
        </a:p>
      </dgm:t>
    </dgm:pt>
    <dgm:pt modelId="{7C4E3A6E-CB97-4261-920A-0AAADB09CF82}" type="sibTrans" cxnId="{7D278A23-BD99-4D6F-AAFD-937FD1753910}">
      <dgm:prSet/>
      <dgm:spPr/>
      <dgm:t>
        <a:bodyPr/>
        <a:lstStyle/>
        <a:p>
          <a:endParaRPr lang="en-US"/>
        </a:p>
      </dgm:t>
    </dgm:pt>
    <dgm:pt modelId="{09ADF8E4-B6D4-41EE-A3C6-967A2E4EDF4C}">
      <dgm:prSet phldrT="[텍스트]" custT="1"/>
      <dgm:spPr/>
      <dgm:t>
        <a:bodyPr/>
        <a:lstStyle/>
        <a:p>
          <a:r>
            <a:rPr lang="en-US" sz="1200" b="1" dirty="0"/>
            <a:t>Time</a:t>
          </a:r>
        </a:p>
      </dgm:t>
    </dgm:pt>
    <dgm:pt modelId="{53BA4EF1-0CCD-46AE-A2E9-F4750A6D990E}" type="parTrans" cxnId="{55E7A470-E02C-40E0-BBFE-B8DC8AFA46F3}">
      <dgm:prSet/>
      <dgm:spPr/>
      <dgm:t>
        <a:bodyPr/>
        <a:lstStyle/>
        <a:p>
          <a:endParaRPr lang="en-US"/>
        </a:p>
      </dgm:t>
    </dgm:pt>
    <dgm:pt modelId="{C090861B-D624-499B-9143-2CE20CBE159E}" type="sibTrans" cxnId="{55E7A470-E02C-40E0-BBFE-B8DC8AFA46F3}">
      <dgm:prSet/>
      <dgm:spPr/>
      <dgm:t>
        <a:bodyPr/>
        <a:lstStyle/>
        <a:p>
          <a:endParaRPr lang="en-US"/>
        </a:p>
      </dgm:t>
    </dgm:pt>
    <dgm:pt modelId="{6ECCD6CC-D806-432B-9DCD-124E5FAECFD0}">
      <dgm:prSet phldrT="[텍스트]" custT="1"/>
      <dgm:spPr/>
      <dgm:t>
        <a:bodyPr/>
        <a:lstStyle/>
        <a:p>
          <a:r>
            <a:rPr lang="en-US" sz="1200" b="1" dirty="0"/>
            <a:t>Cost</a:t>
          </a:r>
        </a:p>
      </dgm:t>
    </dgm:pt>
    <dgm:pt modelId="{847F6609-D6FF-4F6C-B8F7-0D8D3B1E4F44}" type="parTrans" cxnId="{A62F00A7-69DE-49D3-BA87-CBC4218DA6EC}">
      <dgm:prSet/>
      <dgm:spPr/>
      <dgm:t>
        <a:bodyPr/>
        <a:lstStyle/>
        <a:p>
          <a:endParaRPr lang="en-US"/>
        </a:p>
      </dgm:t>
    </dgm:pt>
    <dgm:pt modelId="{7CA162CC-C39F-4E75-B796-6DEA5B9F2CDD}" type="sibTrans" cxnId="{A62F00A7-69DE-49D3-BA87-CBC4218DA6EC}">
      <dgm:prSet/>
      <dgm:spPr/>
      <dgm:t>
        <a:bodyPr/>
        <a:lstStyle/>
        <a:p>
          <a:endParaRPr lang="en-US"/>
        </a:p>
      </dgm:t>
    </dgm:pt>
    <dgm:pt modelId="{620452D9-32B9-45B1-A866-479A38279790}">
      <dgm:prSet phldrT="[텍스트]" custT="1"/>
      <dgm:spPr/>
      <dgm:t>
        <a:bodyPr/>
        <a:lstStyle/>
        <a:p>
          <a:r>
            <a:rPr lang="en-US" sz="1200" b="1" dirty="0"/>
            <a:t>Quality</a:t>
          </a:r>
        </a:p>
      </dgm:t>
    </dgm:pt>
    <dgm:pt modelId="{0DD0A839-B7EC-4B59-BCA6-F5DF6F05D4F4}" type="parTrans" cxnId="{F7DD3B45-B41D-463A-A5DE-DF60B717995A}">
      <dgm:prSet/>
      <dgm:spPr/>
      <dgm:t>
        <a:bodyPr/>
        <a:lstStyle/>
        <a:p>
          <a:endParaRPr lang="en-US"/>
        </a:p>
      </dgm:t>
    </dgm:pt>
    <dgm:pt modelId="{29E8A9A4-90C7-4510-A498-29D65DCC9112}" type="sibTrans" cxnId="{F7DD3B45-B41D-463A-A5DE-DF60B717995A}">
      <dgm:prSet/>
      <dgm:spPr/>
      <dgm:t>
        <a:bodyPr/>
        <a:lstStyle/>
        <a:p>
          <a:endParaRPr lang="en-US"/>
        </a:p>
      </dgm:t>
    </dgm:pt>
    <dgm:pt modelId="{57AAB4B1-E801-432F-A336-E0093D6B9E72}">
      <dgm:prSet phldrT="[텍스트]" custT="1"/>
      <dgm:spPr/>
      <dgm:t>
        <a:bodyPr/>
        <a:lstStyle/>
        <a:p>
          <a:r>
            <a:rPr lang="en-US" sz="1200" b="1" dirty="0"/>
            <a:t>Scope</a:t>
          </a:r>
        </a:p>
      </dgm:t>
    </dgm:pt>
    <dgm:pt modelId="{C1ED1B9C-3B60-4A8B-B0E3-1EB318EA8521}" type="parTrans" cxnId="{CC161D91-13F6-409F-A371-55C94D491240}">
      <dgm:prSet/>
      <dgm:spPr/>
      <dgm:t>
        <a:bodyPr/>
        <a:lstStyle/>
        <a:p>
          <a:endParaRPr lang="en-US"/>
        </a:p>
      </dgm:t>
    </dgm:pt>
    <dgm:pt modelId="{0315D508-5A42-490E-845F-35095C8FA047}" type="sibTrans" cxnId="{CC161D91-13F6-409F-A371-55C94D491240}">
      <dgm:prSet/>
      <dgm:spPr/>
      <dgm:t>
        <a:bodyPr/>
        <a:lstStyle/>
        <a:p>
          <a:endParaRPr lang="en-US"/>
        </a:p>
      </dgm:t>
    </dgm:pt>
    <dgm:pt modelId="{9DE949A4-703F-4721-9B5C-E82E2A995DB5}" type="pres">
      <dgm:prSet presAssocID="{AFC57A39-581B-4A24-A7CC-D4C57ADF9033}" presName="diagram" presStyleCnt="0">
        <dgm:presLayoutVars>
          <dgm:chMax val="1"/>
          <dgm:dir/>
          <dgm:animLvl val="ctr"/>
          <dgm:resizeHandles val="exact"/>
        </dgm:presLayoutVars>
      </dgm:prSet>
      <dgm:spPr/>
    </dgm:pt>
    <dgm:pt modelId="{87A0CABF-C382-4789-9EA0-7F9ABB47F4DC}" type="pres">
      <dgm:prSet presAssocID="{AFC57A39-581B-4A24-A7CC-D4C57ADF9033}" presName="matrix" presStyleCnt="0"/>
      <dgm:spPr/>
    </dgm:pt>
    <dgm:pt modelId="{7A6299F3-B8FA-4F06-B30F-0F8239DA57FB}" type="pres">
      <dgm:prSet presAssocID="{AFC57A39-581B-4A24-A7CC-D4C57ADF9033}" presName="tile1" presStyleLbl="node1" presStyleIdx="0" presStyleCnt="4"/>
      <dgm:spPr/>
    </dgm:pt>
    <dgm:pt modelId="{4118CF18-D3C8-407D-BFF0-63F2993C47FD}" type="pres">
      <dgm:prSet presAssocID="{AFC57A39-581B-4A24-A7CC-D4C57ADF9033}" presName="tile1text" presStyleLbl="node1" presStyleIdx="0" presStyleCnt="4">
        <dgm:presLayoutVars>
          <dgm:chMax val="0"/>
          <dgm:chPref val="0"/>
          <dgm:bulletEnabled val="1"/>
        </dgm:presLayoutVars>
      </dgm:prSet>
      <dgm:spPr/>
    </dgm:pt>
    <dgm:pt modelId="{617E6B62-2C2A-4F3E-8BF6-E93D7BD606E6}" type="pres">
      <dgm:prSet presAssocID="{AFC57A39-581B-4A24-A7CC-D4C57ADF9033}" presName="tile2" presStyleLbl="node1" presStyleIdx="1" presStyleCnt="4"/>
      <dgm:spPr/>
    </dgm:pt>
    <dgm:pt modelId="{E64267BA-9D1B-4BDB-99F1-41D06776A15F}" type="pres">
      <dgm:prSet presAssocID="{AFC57A39-581B-4A24-A7CC-D4C57ADF9033}" presName="tile2text" presStyleLbl="node1" presStyleIdx="1" presStyleCnt="4">
        <dgm:presLayoutVars>
          <dgm:chMax val="0"/>
          <dgm:chPref val="0"/>
          <dgm:bulletEnabled val="1"/>
        </dgm:presLayoutVars>
      </dgm:prSet>
      <dgm:spPr/>
    </dgm:pt>
    <dgm:pt modelId="{E85B9AC3-83C7-47C6-B6B2-EDE8EA50307E}" type="pres">
      <dgm:prSet presAssocID="{AFC57A39-581B-4A24-A7CC-D4C57ADF9033}" presName="tile3" presStyleLbl="node1" presStyleIdx="2" presStyleCnt="4"/>
      <dgm:spPr/>
    </dgm:pt>
    <dgm:pt modelId="{9EFBA955-003A-4A09-B12F-C66F558FFE43}" type="pres">
      <dgm:prSet presAssocID="{AFC57A39-581B-4A24-A7CC-D4C57ADF9033}" presName="tile3text" presStyleLbl="node1" presStyleIdx="2" presStyleCnt="4">
        <dgm:presLayoutVars>
          <dgm:chMax val="0"/>
          <dgm:chPref val="0"/>
          <dgm:bulletEnabled val="1"/>
        </dgm:presLayoutVars>
      </dgm:prSet>
      <dgm:spPr/>
    </dgm:pt>
    <dgm:pt modelId="{5FD8BB12-0816-40C4-B636-5FFC135037A4}" type="pres">
      <dgm:prSet presAssocID="{AFC57A39-581B-4A24-A7CC-D4C57ADF9033}" presName="tile4" presStyleLbl="node1" presStyleIdx="3" presStyleCnt="4" custLinFactNeighborY="6250"/>
      <dgm:spPr/>
    </dgm:pt>
    <dgm:pt modelId="{25A675D3-9350-4E4B-9581-F26B70F320B9}" type="pres">
      <dgm:prSet presAssocID="{AFC57A39-581B-4A24-A7CC-D4C57ADF9033}" presName="tile4text" presStyleLbl="node1" presStyleIdx="3" presStyleCnt="4">
        <dgm:presLayoutVars>
          <dgm:chMax val="0"/>
          <dgm:chPref val="0"/>
          <dgm:bulletEnabled val="1"/>
        </dgm:presLayoutVars>
      </dgm:prSet>
      <dgm:spPr/>
    </dgm:pt>
    <dgm:pt modelId="{2442F261-50A8-4AD5-A474-F81861019765}" type="pres">
      <dgm:prSet presAssocID="{AFC57A39-581B-4A24-A7CC-D4C57ADF9033}" presName="centerTile" presStyleLbl="fgShp" presStyleIdx="0" presStyleCnt="1">
        <dgm:presLayoutVars>
          <dgm:chMax val="0"/>
          <dgm:chPref val="0"/>
        </dgm:presLayoutVars>
      </dgm:prSet>
      <dgm:spPr/>
    </dgm:pt>
  </dgm:ptLst>
  <dgm:cxnLst>
    <dgm:cxn modelId="{DC994B0B-A22B-4540-9F19-B93D487B91AA}" type="presOf" srcId="{09ADF8E4-B6D4-41EE-A3C6-967A2E4EDF4C}" destId="{7A6299F3-B8FA-4F06-B30F-0F8239DA57FB}" srcOrd="0" destOrd="0" presId="urn:microsoft.com/office/officeart/2005/8/layout/matrix1"/>
    <dgm:cxn modelId="{7D278A23-BD99-4D6F-AAFD-937FD1753910}" srcId="{AFC57A39-581B-4A24-A7CC-D4C57ADF9033}" destId="{1C19D322-71D1-4BDA-9B2C-E26D96A4B07B}" srcOrd="0" destOrd="0" parTransId="{788CA103-6547-4377-93B7-E11026306B65}" sibTransId="{7C4E3A6E-CB97-4261-920A-0AAADB09CF82}"/>
    <dgm:cxn modelId="{A136473F-9A43-45B4-83FF-8C7FA531650F}" type="presOf" srcId="{620452D9-32B9-45B1-A866-479A38279790}" destId="{E85B9AC3-83C7-47C6-B6B2-EDE8EA50307E}" srcOrd="0" destOrd="0" presId="urn:microsoft.com/office/officeart/2005/8/layout/matrix1"/>
    <dgm:cxn modelId="{F7DD3B45-B41D-463A-A5DE-DF60B717995A}" srcId="{1C19D322-71D1-4BDA-9B2C-E26D96A4B07B}" destId="{620452D9-32B9-45B1-A866-479A38279790}" srcOrd="2" destOrd="0" parTransId="{0DD0A839-B7EC-4B59-BCA6-F5DF6F05D4F4}" sibTransId="{29E8A9A4-90C7-4510-A498-29D65DCC9112}"/>
    <dgm:cxn modelId="{55E7A470-E02C-40E0-BBFE-B8DC8AFA46F3}" srcId="{1C19D322-71D1-4BDA-9B2C-E26D96A4B07B}" destId="{09ADF8E4-B6D4-41EE-A3C6-967A2E4EDF4C}" srcOrd="0" destOrd="0" parTransId="{53BA4EF1-0CCD-46AE-A2E9-F4750A6D990E}" sibTransId="{C090861B-D624-499B-9143-2CE20CBE159E}"/>
    <dgm:cxn modelId="{34E03576-6E7D-4FAA-8318-AD57871BA45D}" type="presOf" srcId="{620452D9-32B9-45B1-A866-479A38279790}" destId="{9EFBA955-003A-4A09-B12F-C66F558FFE43}" srcOrd="1" destOrd="0" presId="urn:microsoft.com/office/officeart/2005/8/layout/matrix1"/>
    <dgm:cxn modelId="{AD959578-68A8-48FA-BA11-16BD712B3F87}" type="presOf" srcId="{6ECCD6CC-D806-432B-9DCD-124E5FAECFD0}" destId="{617E6B62-2C2A-4F3E-8BF6-E93D7BD606E6}" srcOrd="0" destOrd="0" presId="urn:microsoft.com/office/officeart/2005/8/layout/matrix1"/>
    <dgm:cxn modelId="{AB53407B-09B4-49E7-B065-8E8F430C8C01}" type="presOf" srcId="{AFC57A39-581B-4A24-A7CC-D4C57ADF9033}" destId="{9DE949A4-703F-4721-9B5C-E82E2A995DB5}" srcOrd="0" destOrd="0" presId="urn:microsoft.com/office/officeart/2005/8/layout/matrix1"/>
    <dgm:cxn modelId="{D8A20881-5775-4A95-8F9D-34F24949FB11}" type="presOf" srcId="{57AAB4B1-E801-432F-A336-E0093D6B9E72}" destId="{5FD8BB12-0816-40C4-B636-5FFC135037A4}" srcOrd="0" destOrd="0" presId="urn:microsoft.com/office/officeart/2005/8/layout/matrix1"/>
    <dgm:cxn modelId="{CC161D91-13F6-409F-A371-55C94D491240}" srcId="{1C19D322-71D1-4BDA-9B2C-E26D96A4B07B}" destId="{57AAB4B1-E801-432F-A336-E0093D6B9E72}" srcOrd="3" destOrd="0" parTransId="{C1ED1B9C-3B60-4A8B-B0E3-1EB318EA8521}" sibTransId="{0315D508-5A42-490E-845F-35095C8FA047}"/>
    <dgm:cxn modelId="{A62F00A7-69DE-49D3-BA87-CBC4218DA6EC}" srcId="{1C19D322-71D1-4BDA-9B2C-E26D96A4B07B}" destId="{6ECCD6CC-D806-432B-9DCD-124E5FAECFD0}" srcOrd="1" destOrd="0" parTransId="{847F6609-D6FF-4F6C-B8F7-0D8D3B1E4F44}" sibTransId="{7CA162CC-C39F-4E75-B796-6DEA5B9F2CDD}"/>
    <dgm:cxn modelId="{FAA4B7BE-D704-486D-9A7A-53F5FA7351DA}" type="presOf" srcId="{6ECCD6CC-D806-432B-9DCD-124E5FAECFD0}" destId="{E64267BA-9D1B-4BDB-99F1-41D06776A15F}" srcOrd="1" destOrd="0" presId="urn:microsoft.com/office/officeart/2005/8/layout/matrix1"/>
    <dgm:cxn modelId="{98669BDB-CAF7-4BBB-93CE-8C96BE728D9C}" type="presOf" srcId="{09ADF8E4-B6D4-41EE-A3C6-967A2E4EDF4C}" destId="{4118CF18-D3C8-407D-BFF0-63F2993C47FD}" srcOrd="1" destOrd="0" presId="urn:microsoft.com/office/officeart/2005/8/layout/matrix1"/>
    <dgm:cxn modelId="{133D32FE-E786-428C-A2F1-118515576B49}" type="presOf" srcId="{57AAB4B1-E801-432F-A336-E0093D6B9E72}" destId="{25A675D3-9350-4E4B-9581-F26B70F320B9}" srcOrd="1" destOrd="0" presId="urn:microsoft.com/office/officeart/2005/8/layout/matrix1"/>
    <dgm:cxn modelId="{3ED89CFF-C2A5-412B-BC78-EBBBBC3CF58C}" type="presOf" srcId="{1C19D322-71D1-4BDA-9B2C-E26D96A4B07B}" destId="{2442F261-50A8-4AD5-A474-F81861019765}" srcOrd="0" destOrd="0" presId="urn:microsoft.com/office/officeart/2005/8/layout/matrix1"/>
    <dgm:cxn modelId="{61CC75B5-B363-4AC7-8301-0C65C5E4C457}" type="presParOf" srcId="{9DE949A4-703F-4721-9B5C-E82E2A995DB5}" destId="{87A0CABF-C382-4789-9EA0-7F9ABB47F4DC}" srcOrd="0" destOrd="0" presId="urn:microsoft.com/office/officeart/2005/8/layout/matrix1"/>
    <dgm:cxn modelId="{1C444613-FE05-49B6-9077-ADDBFC4BD761}" type="presParOf" srcId="{87A0CABF-C382-4789-9EA0-7F9ABB47F4DC}" destId="{7A6299F3-B8FA-4F06-B30F-0F8239DA57FB}" srcOrd="0" destOrd="0" presId="urn:microsoft.com/office/officeart/2005/8/layout/matrix1"/>
    <dgm:cxn modelId="{73E54199-B667-4EB9-8C80-791E44C759EF}" type="presParOf" srcId="{87A0CABF-C382-4789-9EA0-7F9ABB47F4DC}" destId="{4118CF18-D3C8-407D-BFF0-63F2993C47FD}" srcOrd="1" destOrd="0" presId="urn:microsoft.com/office/officeart/2005/8/layout/matrix1"/>
    <dgm:cxn modelId="{13D140B9-6BF8-418C-9E19-547F92A2BBFD}" type="presParOf" srcId="{87A0CABF-C382-4789-9EA0-7F9ABB47F4DC}" destId="{617E6B62-2C2A-4F3E-8BF6-E93D7BD606E6}" srcOrd="2" destOrd="0" presId="urn:microsoft.com/office/officeart/2005/8/layout/matrix1"/>
    <dgm:cxn modelId="{82265465-5005-4065-9394-A57EC4547EA8}" type="presParOf" srcId="{87A0CABF-C382-4789-9EA0-7F9ABB47F4DC}" destId="{E64267BA-9D1B-4BDB-99F1-41D06776A15F}" srcOrd="3" destOrd="0" presId="urn:microsoft.com/office/officeart/2005/8/layout/matrix1"/>
    <dgm:cxn modelId="{6F728831-24F1-4B4E-BD02-908ECFEE3ED3}" type="presParOf" srcId="{87A0CABF-C382-4789-9EA0-7F9ABB47F4DC}" destId="{E85B9AC3-83C7-47C6-B6B2-EDE8EA50307E}" srcOrd="4" destOrd="0" presId="urn:microsoft.com/office/officeart/2005/8/layout/matrix1"/>
    <dgm:cxn modelId="{3F91756E-BE7E-4D82-8274-9D2248184F42}" type="presParOf" srcId="{87A0CABF-C382-4789-9EA0-7F9ABB47F4DC}" destId="{9EFBA955-003A-4A09-B12F-C66F558FFE43}" srcOrd="5" destOrd="0" presId="urn:microsoft.com/office/officeart/2005/8/layout/matrix1"/>
    <dgm:cxn modelId="{AD6F9AD6-0B19-4588-BEED-F40DF79DC341}" type="presParOf" srcId="{87A0CABF-C382-4789-9EA0-7F9ABB47F4DC}" destId="{5FD8BB12-0816-40C4-B636-5FFC135037A4}" srcOrd="6" destOrd="0" presId="urn:microsoft.com/office/officeart/2005/8/layout/matrix1"/>
    <dgm:cxn modelId="{2E24B4F9-FB10-4E4C-AD43-3CC341617DEC}" type="presParOf" srcId="{87A0CABF-C382-4789-9EA0-7F9ABB47F4DC}" destId="{25A675D3-9350-4E4B-9581-F26B70F320B9}" srcOrd="7" destOrd="0" presId="urn:microsoft.com/office/officeart/2005/8/layout/matrix1"/>
    <dgm:cxn modelId="{56D22C2E-FBE6-46A4-A301-73B254BEB7C5}" type="presParOf" srcId="{9DE949A4-703F-4721-9B5C-E82E2A995DB5}" destId="{2442F261-50A8-4AD5-A474-F81861019765}"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052CF-A1EC-4A6B-9CEB-DA980A05AD6E}">
      <dsp:nvSpPr>
        <dsp:cNvPr id="0" name=""/>
        <dsp:cNvSpPr/>
      </dsp:nvSpPr>
      <dsp:spPr>
        <a:xfrm>
          <a:off x="980151" y="98466"/>
          <a:ext cx="786684" cy="5113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latinLnBrk="1">
            <a:lnSpc>
              <a:spcPct val="90000"/>
            </a:lnSpc>
            <a:spcBef>
              <a:spcPct val="0"/>
            </a:spcBef>
            <a:spcAft>
              <a:spcPct val="35000"/>
            </a:spcAft>
            <a:buNone/>
          </a:pPr>
          <a:r>
            <a:rPr lang="ko-KR" altLang="en-US" sz="900" kern="1200" dirty="0"/>
            <a:t>개인</a:t>
          </a:r>
        </a:p>
        <a:p>
          <a:pPr marL="0" lvl="0" indent="0" algn="ctr" defTabSz="400050" latinLnBrk="1">
            <a:lnSpc>
              <a:spcPct val="90000"/>
            </a:lnSpc>
            <a:spcBef>
              <a:spcPct val="0"/>
            </a:spcBef>
            <a:spcAft>
              <a:spcPct val="35000"/>
            </a:spcAft>
            <a:buNone/>
          </a:pPr>
          <a:r>
            <a:rPr lang="en-US" altLang="ko-KR" sz="900" kern="1200" dirty="0"/>
            <a:t>Individualism</a:t>
          </a:r>
          <a:endParaRPr lang="ko-KR" altLang="en-US" sz="900" kern="1200" dirty="0"/>
        </a:p>
      </dsp:txBody>
      <dsp:txXfrm>
        <a:off x="1005113" y="123428"/>
        <a:ext cx="736760" cy="461420"/>
      </dsp:txXfrm>
    </dsp:sp>
    <dsp:sp modelId="{9D2EC946-D057-441A-A459-C951A5D52690}">
      <dsp:nvSpPr>
        <dsp:cNvPr id="0" name=""/>
        <dsp:cNvSpPr/>
      </dsp:nvSpPr>
      <dsp:spPr>
        <a:xfrm>
          <a:off x="342663" y="353605"/>
          <a:ext cx="2043446" cy="2043446"/>
        </a:xfrm>
        <a:custGeom>
          <a:avLst/>
          <a:gdLst/>
          <a:ahLst/>
          <a:cxnLst/>
          <a:rect l="0" t="0" r="0" b="0"/>
          <a:pathLst>
            <a:path>
              <a:moveTo>
                <a:pt x="1429484" y="84894"/>
              </a:moveTo>
              <a:arcTo wR="1021723" hR="1021723" stAng="17611286" swAng="19348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5C8729-79F0-46B0-9AC0-9E69FA81FDCB}">
      <dsp:nvSpPr>
        <dsp:cNvPr id="0" name=""/>
        <dsp:cNvSpPr/>
      </dsp:nvSpPr>
      <dsp:spPr>
        <a:xfrm>
          <a:off x="1943737" y="805377"/>
          <a:ext cx="786684" cy="5113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latinLnBrk="1">
            <a:lnSpc>
              <a:spcPct val="90000"/>
            </a:lnSpc>
            <a:spcBef>
              <a:spcPct val="0"/>
            </a:spcBef>
            <a:spcAft>
              <a:spcPct val="35000"/>
            </a:spcAft>
            <a:buNone/>
          </a:pPr>
          <a:r>
            <a:rPr lang="ko-KR" altLang="en-US" sz="900" kern="1200" dirty="0"/>
            <a:t>공익</a:t>
          </a:r>
          <a:endParaRPr lang="en-US" altLang="ko-KR" sz="900" kern="1200" dirty="0"/>
        </a:p>
        <a:p>
          <a:pPr marL="0" lvl="0" indent="0" algn="ctr" defTabSz="400050" latinLnBrk="1">
            <a:lnSpc>
              <a:spcPct val="90000"/>
            </a:lnSpc>
            <a:spcBef>
              <a:spcPct val="0"/>
            </a:spcBef>
            <a:spcAft>
              <a:spcPct val="35000"/>
            </a:spcAft>
            <a:buNone/>
          </a:pPr>
          <a:r>
            <a:rPr lang="en-US" altLang="ko-KR" sz="900" kern="1200" dirty="0"/>
            <a:t>Common Goods</a:t>
          </a:r>
          <a:endParaRPr lang="ko-KR" altLang="en-US" sz="900" kern="1200" dirty="0"/>
        </a:p>
      </dsp:txBody>
      <dsp:txXfrm>
        <a:off x="1968699" y="830339"/>
        <a:ext cx="736760" cy="461420"/>
      </dsp:txXfrm>
    </dsp:sp>
    <dsp:sp modelId="{2AB30F06-F731-4AA7-A314-EEF906B49AE3}">
      <dsp:nvSpPr>
        <dsp:cNvPr id="0" name=""/>
        <dsp:cNvSpPr/>
      </dsp:nvSpPr>
      <dsp:spPr>
        <a:xfrm>
          <a:off x="343640" y="355056"/>
          <a:ext cx="2043446" cy="2043446"/>
        </a:xfrm>
        <a:custGeom>
          <a:avLst/>
          <a:gdLst/>
          <a:ahLst/>
          <a:cxnLst/>
          <a:rect l="0" t="0" r="0" b="0"/>
          <a:pathLst>
            <a:path>
              <a:moveTo>
                <a:pt x="2042051" y="968351"/>
              </a:moveTo>
              <a:arcTo wR="1021723" hR="1021723" stAng="21420343" swAng="22505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CB27D4-BF03-486F-8407-E091B6940417}">
      <dsp:nvSpPr>
        <dsp:cNvPr id="0" name=""/>
        <dsp:cNvSpPr/>
      </dsp:nvSpPr>
      <dsp:spPr>
        <a:xfrm>
          <a:off x="1604542" y="1961216"/>
          <a:ext cx="722750" cy="4843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latinLnBrk="1">
            <a:lnSpc>
              <a:spcPct val="90000"/>
            </a:lnSpc>
            <a:spcBef>
              <a:spcPct val="0"/>
            </a:spcBef>
            <a:spcAft>
              <a:spcPct val="35000"/>
            </a:spcAft>
            <a:buNone/>
          </a:pPr>
          <a:r>
            <a:rPr lang="ko-KR" altLang="en-US" sz="900" kern="1200" dirty="0">
              <a:latin typeface="+mj-lt"/>
            </a:rPr>
            <a:t>자원봉사</a:t>
          </a:r>
        </a:p>
        <a:p>
          <a:pPr marL="0" lvl="0" indent="0" algn="ctr" defTabSz="400050" latinLnBrk="1">
            <a:lnSpc>
              <a:spcPct val="90000"/>
            </a:lnSpc>
            <a:spcBef>
              <a:spcPct val="0"/>
            </a:spcBef>
            <a:spcAft>
              <a:spcPct val="35000"/>
            </a:spcAft>
            <a:buNone/>
          </a:pPr>
          <a:r>
            <a:rPr lang="en-US" altLang="ko-KR" sz="800" kern="1200" dirty="0"/>
            <a:t>Volunteerism</a:t>
          </a:r>
          <a:endParaRPr lang="ko-KR" altLang="en-US" sz="800" kern="1200" dirty="0"/>
        </a:p>
      </dsp:txBody>
      <dsp:txXfrm>
        <a:off x="1628184" y="1984858"/>
        <a:ext cx="675466" cy="437025"/>
      </dsp:txXfrm>
    </dsp:sp>
    <dsp:sp modelId="{2E5BA378-186D-494F-B9FF-4686BDC4B49C}">
      <dsp:nvSpPr>
        <dsp:cNvPr id="0" name=""/>
        <dsp:cNvSpPr/>
      </dsp:nvSpPr>
      <dsp:spPr>
        <a:xfrm>
          <a:off x="343640" y="355056"/>
          <a:ext cx="2043446" cy="2043446"/>
        </a:xfrm>
        <a:custGeom>
          <a:avLst/>
          <a:gdLst/>
          <a:ahLst/>
          <a:cxnLst/>
          <a:rect l="0" t="0" r="0" b="0"/>
          <a:pathLst>
            <a:path>
              <a:moveTo>
                <a:pt x="1256559" y="2016092"/>
              </a:moveTo>
              <a:arcTo wR="1021723" hR="1021723" stAng="4602730" swAng="14843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0CEC4B-BEAD-4372-82A0-978AFD43D512}">
      <dsp:nvSpPr>
        <dsp:cNvPr id="0" name=""/>
        <dsp:cNvSpPr/>
      </dsp:nvSpPr>
      <dsp:spPr>
        <a:xfrm>
          <a:off x="371467" y="1947698"/>
          <a:ext cx="786684" cy="5113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latinLnBrk="1">
            <a:lnSpc>
              <a:spcPct val="90000"/>
            </a:lnSpc>
            <a:spcBef>
              <a:spcPct val="0"/>
            </a:spcBef>
            <a:spcAft>
              <a:spcPct val="35000"/>
            </a:spcAft>
            <a:buNone/>
          </a:pPr>
          <a:r>
            <a:rPr lang="ko-KR" altLang="en-US" sz="900" kern="1200" dirty="0"/>
            <a:t>다원성</a:t>
          </a:r>
          <a:endParaRPr lang="en-US" altLang="ko-KR" sz="900" kern="1200" dirty="0"/>
        </a:p>
        <a:p>
          <a:pPr marL="0" lvl="0" indent="0" algn="ctr" defTabSz="400050" latinLnBrk="1">
            <a:lnSpc>
              <a:spcPct val="90000"/>
            </a:lnSpc>
            <a:spcBef>
              <a:spcPct val="0"/>
            </a:spcBef>
            <a:spcAft>
              <a:spcPct val="35000"/>
            </a:spcAft>
            <a:buNone/>
          </a:pPr>
          <a:r>
            <a:rPr lang="en-US" altLang="ko-KR" sz="900" kern="1200" dirty="0"/>
            <a:t>Pluralism</a:t>
          </a:r>
          <a:endParaRPr lang="ko-KR" altLang="en-US" sz="900" kern="1200" dirty="0"/>
        </a:p>
      </dsp:txBody>
      <dsp:txXfrm>
        <a:off x="396429" y="1972660"/>
        <a:ext cx="736760" cy="461420"/>
      </dsp:txXfrm>
    </dsp:sp>
    <dsp:sp modelId="{978A0396-3359-4F28-93B7-29A22AAFE23D}">
      <dsp:nvSpPr>
        <dsp:cNvPr id="0" name=""/>
        <dsp:cNvSpPr/>
      </dsp:nvSpPr>
      <dsp:spPr>
        <a:xfrm>
          <a:off x="343640" y="355056"/>
          <a:ext cx="2043446" cy="2043446"/>
        </a:xfrm>
        <a:custGeom>
          <a:avLst/>
          <a:gdLst/>
          <a:ahLst/>
          <a:cxnLst/>
          <a:rect l="0" t="0" r="0" b="0"/>
          <a:pathLst>
            <a:path>
              <a:moveTo>
                <a:pt x="170754" y="1587205"/>
              </a:moveTo>
              <a:arcTo wR="1021723" hR="1021723" stAng="8783720" swAng="219645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6F5341B-79D9-46A0-9723-4AB3A565380A}">
      <dsp:nvSpPr>
        <dsp:cNvPr id="0" name=""/>
        <dsp:cNvSpPr/>
      </dsp:nvSpPr>
      <dsp:spPr>
        <a:xfrm>
          <a:off x="305" y="805377"/>
          <a:ext cx="786684" cy="5113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latinLnBrk="1">
            <a:lnSpc>
              <a:spcPct val="90000"/>
            </a:lnSpc>
            <a:spcBef>
              <a:spcPct val="0"/>
            </a:spcBef>
            <a:spcAft>
              <a:spcPct val="35000"/>
            </a:spcAft>
            <a:buNone/>
          </a:pPr>
          <a:r>
            <a:rPr lang="ko-KR" altLang="en-US" sz="900" kern="1200" dirty="0"/>
            <a:t>혁신성</a:t>
          </a:r>
          <a:endParaRPr lang="en-US" altLang="ko-KR" sz="900" kern="1200" dirty="0"/>
        </a:p>
        <a:p>
          <a:pPr marL="0" lvl="0" indent="0" algn="ctr" defTabSz="400050" latinLnBrk="1">
            <a:lnSpc>
              <a:spcPct val="90000"/>
            </a:lnSpc>
            <a:spcBef>
              <a:spcPct val="0"/>
            </a:spcBef>
            <a:spcAft>
              <a:spcPct val="35000"/>
            </a:spcAft>
            <a:buNone/>
          </a:pPr>
          <a:r>
            <a:rPr lang="en-US" altLang="ko-KR" sz="900" kern="1200" dirty="0"/>
            <a:t>Innovation</a:t>
          </a:r>
          <a:endParaRPr lang="ko-KR" altLang="en-US" sz="900" kern="1200" dirty="0"/>
        </a:p>
      </dsp:txBody>
      <dsp:txXfrm>
        <a:off x="25267" y="830339"/>
        <a:ext cx="736760" cy="461420"/>
      </dsp:txXfrm>
    </dsp:sp>
    <dsp:sp modelId="{9FF83B26-2B73-4755-8D8F-3EFFD7BB5AB1}">
      <dsp:nvSpPr>
        <dsp:cNvPr id="0" name=""/>
        <dsp:cNvSpPr/>
      </dsp:nvSpPr>
      <dsp:spPr>
        <a:xfrm>
          <a:off x="344592" y="353642"/>
          <a:ext cx="2043446" cy="2043446"/>
        </a:xfrm>
        <a:custGeom>
          <a:avLst/>
          <a:gdLst/>
          <a:ahLst/>
          <a:cxnLst/>
          <a:rect l="0" t="0" r="0" b="0"/>
          <a:pathLst>
            <a:path>
              <a:moveTo>
                <a:pt x="177102" y="446802"/>
              </a:moveTo>
              <a:arcTo wR="1021723" hR="1021723" stAng="12854551" swAng="19929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640C5-C2C0-4FCE-95A3-B287055CF569}">
      <dsp:nvSpPr>
        <dsp:cNvPr id="0" name=""/>
        <dsp:cNvSpPr/>
      </dsp:nvSpPr>
      <dsp:spPr>
        <a:xfrm>
          <a:off x="4017416" y="2564891"/>
          <a:ext cx="1863318" cy="12070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latinLnBrk="1">
            <a:lnSpc>
              <a:spcPct val="90000"/>
            </a:lnSpc>
            <a:spcBef>
              <a:spcPct val="0"/>
            </a:spcBef>
            <a:spcAft>
              <a:spcPct val="15000"/>
            </a:spcAft>
            <a:buChar char="•"/>
          </a:pPr>
          <a:r>
            <a:rPr lang="en-US" altLang="ko-KR" sz="1400" kern="1200" dirty="0"/>
            <a:t>Principle of Justice</a:t>
          </a:r>
          <a:endParaRPr lang="ko-KR" altLang="en-US" sz="1400" kern="1200" dirty="0"/>
        </a:p>
      </dsp:txBody>
      <dsp:txXfrm>
        <a:off x="4602925" y="2893157"/>
        <a:ext cx="1251295" cy="852228"/>
      </dsp:txXfrm>
    </dsp:sp>
    <dsp:sp modelId="{F54A8918-9DFC-43D3-89DE-0BDA6C6E67EE}">
      <dsp:nvSpPr>
        <dsp:cNvPr id="0" name=""/>
        <dsp:cNvSpPr/>
      </dsp:nvSpPr>
      <dsp:spPr>
        <a:xfrm>
          <a:off x="977264" y="2564891"/>
          <a:ext cx="1863318" cy="12070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latinLnBrk="1">
            <a:lnSpc>
              <a:spcPct val="90000"/>
            </a:lnSpc>
            <a:spcBef>
              <a:spcPct val="0"/>
            </a:spcBef>
            <a:spcAft>
              <a:spcPct val="15000"/>
            </a:spcAft>
            <a:buChar char="•"/>
          </a:pPr>
          <a:r>
            <a:rPr lang="en-US" altLang="ko-KR" sz="1400" kern="1200" dirty="0"/>
            <a:t>Principle of participation</a:t>
          </a:r>
          <a:endParaRPr lang="ko-KR" altLang="en-US" sz="1400" kern="1200" dirty="0"/>
        </a:p>
      </dsp:txBody>
      <dsp:txXfrm>
        <a:off x="1003778" y="2893157"/>
        <a:ext cx="1251295" cy="852228"/>
      </dsp:txXfrm>
    </dsp:sp>
    <dsp:sp modelId="{99A6008B-0F4B-4642-85CA-C7C3C3BC7FA6}">
      <dsp:nvSpPr>
        <dsp:cNvPr id="0" name=""/>
        <dsp:cNvSpPr/>
      </dsp:nvSpPr>
      <dsp:spPr>
        <a:xfrm>
          <a:off x="4017416" y="0"/>
          <a:ext cx="1863318" cy="12070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latinLnBrk="1">
            <a:lnSpc>
              <a:spcPct val="90000"/>
            </a:lnSpc>
            <a:spcBef>
              <a:spcPct val="0"/>
            </a:spcBef>
            <a:spcAft>
              <a:spcPct val="15000"/>
            </a:spcAft>
            <a:buChar char="•"/>
          </a:pPr>
          <a:r>
            <a:rPr lang="en-US" altLang="ko-KR" sz="1400" kern="1200" dirty="0"/>
            <a:t>Principle of Progress</a:t>
          </a:r>
          <a:endParaRPr lang="ko-KR" altLang="en-US" sz="1400" kern="1200" dirty="0"/>
        </a:p>
      </dsp:txBody>
      <dsp:txXfrm>
        <a:off x="4602925" y="26514"/>
        <a:ext cx="1251295" cy="852228"/>
      </dsp:txXfrm>
    </dsp:sp>
    <dsp:sp modelId="{7CA1FB36-74BF-4278-A2AC-CA67F7D663AB}">
      <dsp:nvSpPr>
        <dsp:cNvPr id="0" name=""/>
        <dsp:cNvSpPr/>
      </dsp:nvSpPr>
      <dsp:spPr>
        <a:xfrm>
          <a:off x="977264" y="0"/>
          <a:ext cx="1863318" cy="12070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latinLnBrk="1">
            <a:lnSpc>
              <a:spcPct val="90000"/>
            </a:lnSpc>
            <a:spcBef>
              <a:spcPct val="0"/>
            </a:spcBef>
            <a:spcAft>
              <a:spcPct val="15000"/>
            </a:spcAft>
            <a:buChar char="•"/>
          </a:pPr>
          <a:r>
            <a:rPr lang="en-US" altLang="ko-KR" sz="1400" kern="1200" dirty="0"/>
            <a:t>Principle of compassion</a:t>
          </a:r>
          <a:endParaRPr lang="ko-KR" altLang="en-US" sz="1400" kern="1200" dirty="0"/>
        </a:p>
      </dsp:txBody>
      <dsp:txXfrm>
        <a:off x="1003778" y="26514"/>
        <a:ext cx="1251295" cy="852228"/>
      </dsp:txXfrm>
    </dsp:sp>
    <dsp:sp modelId="{1F142D5C-D5E0-48CB-BA72-6EF8541FE94C}">
      <dsp:nvSpPr>
        <dsp:cNvPr id="0" name=""/>
        <dsp:cNvSpPr/>
      </dsp:nvSpPr>
      <dsp:spPr>
        <a:xfrm>
          <a:off x="1734211" y="653537"/>
          <a:ext cx="1712460" cy="135525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latinLnBrk="1">
            <a:lnSpc>
              <a:spcPct val="90000"/>
            </a:lnSpc>
            <a:spcBef>
              <a:spcPct val="0"/>
            </a:spcBef>
            <a:spcAft>
              <a:spcPct val="35000"/>
            </a:spcAft>
            <a:buNone/>
          </a:pPr>
          <a:r>
            <a:rPr lang="en-US" altLang="ko-KR" sz="1200" b="1" kern="1200" dirty="0"/>
            <a:t>Relief</a:t>
          </a:r>
        </a:p>
        <a:p>
          <a:pPr marL="0" lvl="0" indent="0" algn="ctr" defTabSz="533400" latinLnBrk="1">
            <a:lnSpc>
              <a:spcPct val="90000"/>
            </a:lnSpc>
            <a:spcBef>
              <a:spcPct val="0"/>
            </a:spcBef>
            <a:spcAft>
              <a:spcPct val="35000"/>
            </a:spcAft>
            <a:buNone/>
          </a:pPr>
          <a:r>
            <a:rPr lang="en-US" altLang="ko-KR" sz="1100" kern="1200" dirty="0"/>
            <a:t>Alleviate human suffering</a:t>
          </a:r>
          <a:endParaRPr lang="ko-KR" altLang="en-US" sz="1100" kern="1200" dirty="0"/>
        </a:p>
      </dsp:txBody>
      <dsp:txXfrm>
        <a:off x="2235779" y="1050482"/>
        <a:ext cx="1210892" cy="958311"/>
      </dsp:txXfrm>
    </dsp:sp>
    <dsp:sp modelId="{10805087-55D6-4E67-A989-F9AA880EF74D}">
      <dsp:nvSpPr>
        <dsp:cNvPr id="0" name=""/>
        <dsp:cNvSpPr/>
      </dsp:nvSpPr>
      <dsp:spPr>
        <a:xfrm rot="5400000">
          <a:off x="3676083" y="451286"/>
          <a:ext cx="1324878" cy="174398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latinLnBrk="1">
            <a:lnSpc>
              <a:spcPct val="90000"/>
            </a:lnSpc>
            <a:spcBef>
              <a:spcPct val="0"/>
            </a:spcBef>
            <a:spcAft>
              <a:spcPct val="35000"/>
            </a:spcAft>
            <a:buNone/>
          </a:pPr>
          <a:r>
            <a:rPr lang="en-US" altLang="ko-KR" sz="1200" b="1" kern="1200" dirty="0"/>
            <a:t>Improvement</a:t>
          </a:r>
        </a:p>
        <a:p>
          <a:pPr marL="0" lvl="0" indent="0" algn="ctr" defTabSz="533400" latinLnBrk="1">
            <a:lnSpc>
              <a:spcPct val="90000"/>
            </a:lnSpc>
            <a:spcBef>
              <a:spcPct val="0"/>
            </a:spcBef>
            <a:spcAft>
              <a:spcPct val="35000"/>
            </a:spcAft>
            <a:buNone/>
          </a:pPr>
          <a:r>
            <a:rPr lang="en-US" altLang="ko-KR" sz="1100" kern="1200" dirty="0"/>
            <a:t> maximizes </a:t>
          </a:r>
        </a:p>
        <a:p>
          <a:pPr marL="0" lvl="0" indent="0" algn="ctr" defTabSz="533400" latinLnBrk="1">
            <a:lnSpc>
              <a:spcPct val="90000"/>
            </a:lnSpc>
            <a:spcBef>
              <a:spcPct val="0"/>
            </a:spcBef>
            <a:spcAft>
              <a:spcPct val="35000"/>
            </a:spcAft>
            <a:buNone/>
          </a:pPr>
          <a:r>
            <a:rPr lang="en-US" altLang="ko-KR" sz="1100" kern="1200" dirty="0"/>
            <a:t> human potential</a:t>
          </a:r>
          <a:endParaRPr lang="ko-KR" altLang="en-US" sz="1100" kern="1200" dirty="0"/>
        </a:p>
      </dsp:txBody>
      <dsp:txXfrm rot="-5400000">
        <a:off x="3466532" y="1048886"/>
        <a:ext cx="1233181" cy="936830"/>
      </dsp:txXfrm>
    </dsp:sp>
    <dsp:sp modelId="{C90A558A-9B35-4D6C-B620-3908E057662E}">
      <dsp:nvSpPr>
        <dsp:cNvPr id="0" name=""/>
        <dsp:cNvSpPr/>
      </dsp:nvSpPr>
      <dsp:spPr>
        <a:xfrm rot="10800000">
          <a:off x="3424385" y="1989667"/>
          <a:ext cx="1778231" cy="1327654"/>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latinLnBrk="1">
            <a:lnSpc>
              <a:spcPct val="90000"/>
            </a:lnSpc>
            <a:spcBef>
              <a:spcPct val="0"/>
            </a:spcBef>
            <a:spcAft>
              <a:spcPct val="35000"/>
            </a:spcAft>
            <a:buNone/>
          </a:pPr>
          <a:r>
            <a:rPr lang="en-US" altLang="ko-KR" sz="1200" b="1" kern="1200" dirty="0"/>
            <a:t>Social Reform</a:t>
          </a:r>
        </a:p>
        <a:p>
          <a:pPr marL="0" lvl="0" indent="0" algn="ctr" defTabSz="533400" latinLnBrk="1">
            <a:lnSpc>
              <a:spcPct val="90000"/>
            </a:lnSpc>
            <a:spcBef>
              <a:spcPct val="0"/>
            </a:spcBef>
            <a:spcAft>
              <a:spcPct val="35000"/>
            </a:spcAft>
            <a:buNone/>
          </a:pPr>
          <a:r>
            <a:rPr lang="en-US" altLang="ko-KR" sz="1100" kern="1200" dirty="0"/>
            <a:t>Solves social problems</a:t>
          </a:r>
          <a:endParaRPr lang="ko-KR" altLang="en-US" sz="1100" kern="1200" dirty="0"/>
        </a:p>
      </dsp:txBody>
      <dsp:txXfrm rot="10800000">
        <a:off x="3424385" y="1989667"/>
        <a:ext cx="1257399" cy="938793"/>
      </dsp:txXfrm>
    </dsp:sp>
    <dsp:sp modelId="{22471DAF-AF1E-4D04-9655-B6354D986A45}">
      <dsp:nvSpPr>
        <dsp:cNvPr id="0" name=""/>
        <dsp:cNvSpPr/>
      </dsp:nvSpPr>
      <dsp:spPr>
        <a:xfrm rot="16200000">
          <a:off x="1910910" y="1807121"/>
          <a:ext cx="1327507" cy="1677133"/>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latinLnBrk="1">
            <a:lnSpc>
              <a:spcPct val="90000"/>
            </a:lnSpc>
            <a:spcBef>
              <a:spcPct val="0"/>
            </a:spcBef>
            <a:spcAft>
              <a:spcPct val="35000"/>
            </a:spcAft>
            <a:buNone/>
          </a:pPr>
          <a:r>
            <a:rPr lang="en-US" altLang="ko-KR" sz="1200" b="1" kern="1200" dirty="0"/>
            <a:t>Civic Engagement</a:t>
          </a:r>
        </a:p>
        <a:p>
          <a:pPr marL="0" lvl="0" indent="0" algn="ctr" defTabSz="533400" latinLnBrk="1">
            <a:lnSpc>
              <a:spcPct val="90000"/>
            </a:lnSpc>
            <a:spcBef>
              <a:spcPct val="0"/>
            </a:spcBef>
            <a:spcAft>
              <a:spcPct val="35000"/>
            </a:spcAft>
            <a:buNone/>
          </a:pPr>
          <a:r>
            <a:rPr lang="en-US" altLang="ko-KR" sz="1100" kern="1200" dirty="0"/>
            <a:t>Builds community</a:t>
          </a:r>
          <a:endParaRPr lang="ko-KR" altLang="en-US" sz="1100" kern="1200" dirty="0"/>
        </a:p>
      </dsp:txBody>
      <dsp:txXfrm rot="5400000">
        <a:off x="2227319" y="1981934"/>
        <a:ext cx="1185912" cy="938689"/>
      </dsp:txXfrm>
    </dsp:sp>
    <dsp:sp modelId="{2CEFEDEE-E045-4392-825D-4B60CAFC5047}">
      <dsp:nvSpPr>
        <dsp:cNvPr id="0" name=""/>
        <dsp:cNvSpPr/>
      </dsp:nvSpPr>
      <dsp:spPr>
        <a:xfrm>
          <a:off x="3247697" y="1546479"/>
          <a:ext cx="362604" cy="4903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4D56FE-3AA5-4E3E-A3AD-D567DFD1A8DF}">
      <dsp:nvSpPr>
        <dsp:cNvPr id="0" name=""/>
        <dsp:cNvSpPr/>
      </dsp:nvSpPr>
      <dsp:spPr>
        <a:xfrm rot="10800000">
          <a:off x="3231931" y="1735074"/>
          <a:ext cx="394137" cy="490347"/>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87EFE-A038-4233-AFF2-3FD0D502C500}">
      <dsp:nvSpPr>
        <dsp:cNvPr id="0" name=""/>
        <dsp:cNvSpPr/>
      </dsp:nvSpPr>
      <dsp:spPr>
        <a:xfrm>
          <a:off x="2153777" y="1891121"/>
          <a:ext cx="2311371" cy="231137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SG" sz="1100" kern="1200" dirty="0"/>
            <a:t>Philanthropy</a:t>
          </a:r>
        </a:p>
      </dsp:txBody>
      <dsp:txXfrm>
        <a:off x="2618465" y="2432549"/>
        <a:ext cx="1381995" cy="1188092"/>
      </dsp:txXfrm>
    </dsp:sp>
    <dsp:sp modelId="{1D4EC52A-90D0-47D9-848F-0E04C4F82191}">
      <dsp:nvSpPr>
        <dsp:cNvPr id="0" name=""/>
        <dsp:cNvSpPr/>
      </dsp:nvSpPr>
      <dsp:spPr>
        <a:xfrm>
          <a:off x="808979" y="1344797"/>
          <a:ext cx="1680997" cy="168099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SG" sz="1100" kern="1200" dirty="0"/>
            <a:t>Government</a:t>
          </a:r>
        </a:p>
      </dsp:txBody>
      <dsp:txXfrm>
        <a:off x="1232175" y="1770551"/>
        <a:ext cx="834605" cy="829489"/>
      </dsp:txXfrm>
    </dsp:sp>
    <dsp:sp modelId="{48397F94-78E7-4EC5-8F44-EA2CA2E9E4AC}">
      <dsp:nvSpPr>
        <dsp:cNvPr id="0" name=""/>
        <dsp:cNvSpPr/>
      </dsp:nvSpPr>
      <dsp:spPr>
        <a:xfrm rot="20700000">
          <a:off x="1750509" y="185081"/>
          <a:ext cx="1647034" cy="164703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SG" sz="1100" kern="1200" dirty="0"/>
            <a:t>Business</a:t>
          </a:r>
        </a:p>
      </dsp:txBody>
      <dsp:txXfrm rot="-20700000">
        <a:off x="2111752" y="546324"/>
        <a:ext cx="924548" cy="924548"/>
      </dsp:txXfrm>
    </dsp:sp>
    <dsp:sp modelId="{6CC8B6B2-80FD-4541-B794-40A868A0A21A}">
      <dsp:nvSpPr>
        <dsp:cNvPr id="0" name=""/>
        <dsp:cNvSpPr/>
      </dsp:nvSpPr>
      <dsp:spPr>
        <a:xfrm>
          <a:off x="1976138" y="1542289"/>
          <a:ext cx="2958555" cy="2958555"/>
        </a:xfrm>
        <a:prstGeom prst="circularArrow">
          <a:avLst>
            <a:gd name="adj1" fmla="val 4688"/>
            <a:gd name="adj2" fmla="val 299029"/>
            <a:gd name="adj3" fmla="val 2516439"/>
            <a:gd name="adj4" fmla="val 1586068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7E457E-DFD4-4B37-90C6-B97AE749F9D4}">
      <dsp:nvSpPr>
        <dsp:cNvPr id="0" name=""/>
        <dsp:cNvSpPr/>
      </dsp:nvSpPr>
      <dsp:spPr>
        <a:xfrm>
          <a:off x="511278" y="972821"/>
          <a:ext cx="2149575" cy="214957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044C7C-EFE0-4403-8B28-8E68A0F9408A}">
      <dsp:nvSpPr>
        <dsp:cNvPr id="0" name=""/>
        <dsp:cNvSpPr/>
      </dsp:nvSpPr>
      <dsp:spPr>
        <a:xfrm>
          <a:off x="1369533" y="-175716"/>
          <a:ext cx="2317674" cy="231767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EEE42-CAC0-4C1A-87CF-5A1455407977}">
      <dsp:nvSpPr>
        <dsp:cNvPr id="0" name=""/>
        <dsp:cNvSpPr/>
      </dsp:nvSpPr>
      <dsp:spPr>
        <a:xfrm>
          <a:off x="1059634" y="533299"/>
          <a:ext cx="3221324" cy="3221324"/>
        </a:xfrm>
        <a:prstGeom prst="blockArc">
          <a:avLst>
            <a:gd name="adj1" fmla="val 9000000"/>
            <a:gd name="adj2" fmla="val 16200000"/>
            <a:gd name="adj3" fmla="val 4643"/>
          </a:avLst>
        </a:prstGeom>
        <a:solidFill>
          <a:srgbClr val="00B0F0">
            <a:alpha val="1000"/>
          </a:srgb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a:schemeClr val="lt1"/>
        </a:fontRef>
      </dsp:style>
    </dsp:sp>
    <dsp:sp modelId="{FDBCAB00-2832-4B3A-8950-EB826EEB0F1D}">
      <dsp:nvSpPr>
        <dsp:cNvPr id="0" name=""/>
        <dsp:cNvSpPr/>
      </dsp:nvSpPr>
      <dsp:spPr>
        <a:xfrm>
          <a:off x="1059634" y="533299"/>
          <a:ext cx="3221324" cy="3221324"/>
        </a:xfrm>
        <a:prstGeom prst="blockArc">
          <a:avLst>
            <a:gd name="adj1" fmla="val 1800000"/>
            <a:gd name="adj2" fmla="val 9000000"/>
            <a:gd name="adj3" fmla="val 4643"/>
          </a:avLst>
        </a:prstGeom>
        <a:solidFill>
          <a:srgbClr val="00B0F0">
            <a:alpha val="1000"/>
          </a:srgb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a:schemeClr val="lt1"/>
        </a:fontRef>
      </dsp:style>
    </dsp:sp>
    <dsp:sp modelId="{E50DC5C3-0427-4658-9836-409966DAB661}">
      <dsp:nvSpPr>
        <dsp:cNvPr id="0" name=""/>
        <dsp:cNvSpPr/>
      </dsp:nvSpPr>
      <dsp:spPr>
        <a:xfrm>
          <a:off x="1059634" y="533299"/>
          <a:ext cx="3221324" cy="3221324"/>
        </a:xfrm>
        <a:prstGeom prst="blockArc">
          <a:avLst>
            <a:gd name="adj1" fmla="val 16200000"/>
            <a:gd name="adj2" fmla="val 1800000"/>
            <a:gd name="adj3" fmla="val 4643"/>
          </a:avLst>
        </a:prstGeom>
        <a:solidFill>
          <a:srgbClr val="00B0F0">
            <a:alpha val="1000"/>
          </a:srgbClr>
        </a:solidFill>
        <a:ln>
          <a:noFill/>
        </a:ln>
        <a:effectLst>
          <a:glow rad="228600">
            <a:schemeClr val="accent5">
              <a:satMod val="175000"/>
              <a:alpha val="40000"/>
            </a:schemeClr>
          </a:glow>
        </a:effectLst>
      </dsp:spPr>
      <dsp:style>
        <a:lnRef idx="0">
          <a:scrgbClr r="0" g="0" b="0"/>
        </a:lnRef>
        <a:fillRef idx="1">
          <a:scrgbClr r="0" g="0" b="0"/>
        </a:fillRef>
        <a:effectRef idx="0">
          <a:scrgbClr r="0" g="0" b="0"/>
        </a:effectRef>
        <a:fontRef idx="minor">
          <a:schemeClr val="lt1"/>
        </a:fontRef>
      </dsp:style>
    </dsp:sp>
    <dsp:sp modelId="{4CA044BB-96D4-41E9-9E38-5585688A55AC}">
      <dsp:nvSpPr>
        <dsp:cNvPr id="0" name=""/>
        <dsp:cNvSpPr/>
      </dsp:nvSpPr>
      <dsp:spPr>
        <a:xfrm>
          <a:off x="1928402" y="1402067"/>
          <a:ext cx="1483787" cy="148378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latinLnBrk="1">
            <a:lnSpc>
              <a:spcPct val="90000"/>
            </a:lnSpc>
            <a:spcBef>
              <a:spcPct val="0"/>
            </a:spcBef>
            <a:spcAft>
              <a:spcPct val="35000"/>
            </a:spcAft>
            <a:buNone/>
          </a:pPr>
          <a:r>
            <a:rPr lang="ko-KR" altLang="en-US" sz="1300" kern="1200" dirty="0"/>
            <a:t>세상을 </a:t>
          </a:r>
          <a:endParaRPr lang="en-US" altLang="ko-KR" sz="1300" kern="1200" dirty="0"/>
        </a:p>
        <a:p>
          <a:pPr marL="0" lvl="0" indent="0" algn="ctr" defTabSz="577850" latinLnBrk="1">
            <a:lnSpc>
              <a:spcPct val="90000"/>
            </a:lnSpc>
            <a:spcBef>
              <a:spcPct val="0"/>
            </a:spcBef>
            <a:spcAft>
              <a:spcPct val="35000"/>
            </a:spcAft>
            <a:buNone/>
          </a:pPr>
          <a:r>
            <a:rPr lang="ko-KR" altLang="en-US" sz="1300" kern="1200" dirty="0"/>
            <a:t>움직이는 </a:t>
          </a:r>
          <a:endParaRPr lang="en-US" altLang="ko-KR" sz="1300" kern="1200" dirty="0"/>
        </a:p>
        <a:p>
          <a:pPr marL="0" lvl="0" indent="0" algn="ctr" defTabSz="577850" latinLnBrk="1">
            <a:lnSpc>
              <a:spcPct val="90000"/>
            </a:lnSpc>
            <a:spcBef>
              <a:spcPct val="0"/>
            </a:spcBef>
            <a:spcAft>
              <a:spcPct val="35000"/>
            </a:spcAft>
            <a:buNone/>
          </a:pPr>
          <a:r>
            <a:rPr lang="ko-KR" altLang="en-US" sz="1300" kern="1200" dirty="0"/>
            <a:t>경제</a:t>
          </a:r>
        </a:p>
      </dsp:txBody>
      <dsp:txXfrm>
        <a:off x="2145698" y="1619363"/>
        <a:ext cx="1049195" cy="1049195"/>
      </dsp:txXfrm>
    </dsp:sp>
    <dsp:sp modelId="{7C2B8D77-1DFA-484A-BDB3-5AE83DB6A94D}">
      <dsp:nvSpPr>
        <dsp:cNvPr id="0" name=""/>
        <dsp:cNvSpPr/>
      </dsp:nvSpPr>
      <dsp:spPr>
        <a:xfrm>
          <a:off x="2029256" y="-49072"/>
          <a:ext cx="1282080" cy="1239526"/>
        </a:xfrm>
        <a:prstGeom prst="ellipse">
          <a:avLst/>
        </a:prstGeom>
        <a:solidFill>
          <a:srgbClr val="F23122"/>
        </a:solidFill>
        <a:ln w="38100" cap="flat" cmpd="sng" algn="ctr">
          <a:solidFill>
            <a:schemeClr val="bg1"/>
          </a:solidFill>
          <a:prstDash val="solid"/>
        </a:ln>
        <a:effectLst>
          <a:glow rad="1397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latinLnBrk="1">
            <a:lnSpc>
              <a:spcPct val="90000"/>
            </a:lnSpc>
            <a:spcBef>
              <a:spcPct val="0"/>
            </a:spcBef>
            <a:spcAft>
              <a:spcPct val="35000"/>
            </a:spcAft>
            <a:buNone/>
          </a:pPr>
          <a:r>
            <a:rPr lang="en-US" altLang="ko-KR" sz="1300" b="1" kern="1200" dirty="0">
              <a:solidFill>
                <a:schemeClr val="bg1"/>
              </a:solidFill>
            </a:rPr>
            <a:t>Experience</a:t>
          </a:r>
        </a:p>
        <a:p>
          <a:pPr marL="0" lvl="0" indent="0" algn="ctr" defTabSz="577850" latinLnBrk="1">
            <a:lnSpc>
              <a:spcPct val="90000"/>
            </a:lnSpc>
            <a:spcBef>
              <a:spcPct val="0"/>
            </a:spcBef>
            <a:spcAft>
              <a:spcPct val="35000"/>
            </a:spcAft>
            <a:buNone/>
          </a:pPr>
          <a:r>
            <a:rPr lang="en-US" altLang="ko-KR" sz="1300" b="1" kern="1200" dirty="0">
              <a:solidFill>
                <a:schemeClr val="bg1"/>
              </a:solidFill>
            </a:rPr>
            <a:t>Economy</a:t>
          </a:r>
          <a:endParaRPr lang="ko-KR" altLang="en-US" sz="1300" b="1" kern="1200" dirty="0">
            <a:solidFill>
              <a:schemeClr val="bg1"/>
            </a:solidFill>
          </a:endParaRPr>
        </a:p>
      </dsp:txBody>
      <dsp:txXfrm>
        <a:off x="2217012" y="132452"/>
        <a:ext cx="906568" cy="876478"/>
      </dsp:txXfrm>
    </dsp:sp>
    <dsp:sp modelId="{41220FB7-ABA8-408F-AC0B-4DC549542ACC}">
      <dsp:nvSpPr>
        <dsp:cNvPr id="0" name=""/>
        <dsp:cNvSpPr/>
      </dsp:nvSpPr>
      <dsp:spPr>
        <a:xfrm>
          <a:off x="3513463" y="2411271"/>
          <a:ext cx="1038651" cy="1038651"/>
        </a:xfrm>
        <a:prstGeom prst="ellipse">
          <a:avLst/>
        </a:prstGeom>
        <a:solidFill>
          <a:srgbClr val="0070C0"/>
        </a:solidFill>
        <a:ln w="38100" cap="flat" cmpd="sng" algn="ctr">
          <a:solidFill>
            <a:schemeClr val="bg1"/>
          </a:solidFill>
          <a:prstDash val="solid"/>
        </a:ln>
        <a:effectLst>
          <a:glow rad="1397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latinLnBrk="1">
            <a:lnSpc>
              <a:spcPct val="90000"/>
            </a:lnSpc>
            <a:spcBef>
              <a:spcPct val="0"/>
            </a:spcBef>
            <a:spcAft>
              <a:spcPct val="35000"/>
            </a:spcAft>
            <a:buNone/>
          </a:pPr>
          <a:r>
            <a:rPr lang="en-US" altLang="ko-KR" sz="1300" b="1" kern="1200" dirty="0">
              <a:solidFill>
                <a:schemeClr val="bg1"/>
              </a:solidFill>
            </a:rPr>
            <a:t>Share</a:t>
          </a:r>
        </a:p>
        <a:p>
          <a:pPr marL="0" lvl="0" indent="0" algn="ctr" defTabSz="577850" latinLnBrk="1">
            <a:lnSpc>
              <a:spcPct val="90000"/>
            </a:lnSpc>
            <a:spcBef>
              <a:spcPct val="0"/>
            </a:spcBef>
            <a:spcAft>
              <a:spcPct val="35000"/>
            </a:spcAft>
            <a:buNone/>
          </a:pPr>
          <a:r>
            <a:rPr lang="en-US" altLang="ko-KR" sz="1300" b="1" kern="1200" dirty="0">
              <a:solidFill>
                <a:schemeClr val="bg1"/>
              </a:solidFill>
            </a:rPr>
            <a:t>Economy</a:t>
          </a:r>
          <a:endParaRPr lang="ko-KR" altLang="en-US" sz="1300" b="1" kern="1200" dirty="0">
            <a:solidFill>
              <a:schemeClr val="bg1"/>
            </a:solidFill>
          </a:endParaRPr>
        </a:p>
      </dsp:txBody>
      <dsp:txXfrm>
        <a:off x="3665570" y="2563378"/>
        <a:ext cx="734437" cy="734437"/>
      </dsp:txXfrm>
    </dsp:sp>
    <dsp:sp modelId="{E029F762-5AA5-40CD-8EFF-E4C830F9DEA6}">
      <dsp:nvSpPr>
        <dsp:cNvPr id="0" name=""/>
        <dsp:cNvSpPr/>
      </dsp:nvSpPr>
      <dsp:spPr>
        <a:xfrm>
          <a:off x="788478" y="2411271"/>
          <a:ext cx="1038651" cy="1038651"/>
        </a:xfrm>
        <a:prstGeom prst="ellipse">
          <a:avLst/>
        </a:prstGeom>
        <a:solidFill>
          <a:srgbClr val="00B050"/>
        </a:solidFill>
        <a:ln w="38100" cap="flat" cmpd="sng" algn="ctr">
          <a:solidFill>
            <a:schemeClr val="bg1"/>
          </a:solidFill>
          <a:prstDash val="solid"/>
        </a:ln>
        <a:effectLst>
          <a:glow rad="1397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latinLnBrk="1">
            <a:lnSpc>
              <a:spcPct val="90000"/>
            </a:lnSpc>
            <a:spcBef>
              <a:spcPct val="0"/>
            </a:spcBef>
            <a:spcAft>
              <a:spcPct val="35000"/>
            </a:spcAft>
            <a:buNone/>
          </a:pPr>
          <a:r>
            <a:rPr lang="en-US" altLang="ko-KR" sz="1300" b="1" kern="1200" dirty="0">
              <a:solidFill>
                <a:schemeClr val="bg1"/>
              </a:solidFill>
            </a:rPr>
            <a:t>Gift</a:t>
          </a:r>
        </a:p>
        <a:p>
          <a:pPr marL="0" lvl="0" indent="0" algn="ctr" defTabSz="577850" latinLnBrk="1">
            <a:lnSpc>
              <a:spcPct val="90000"/>
            </a:lnSpc>
            <a:spcBef>
              <a:spcPct val="0"/>
            </a:spcBef>
            <a:spcAft>
              <a:spcPct val="35000"/>
            </a:spcAft>
            <a:buNone/>
          </a:pPr>
          <a:r>
            <a:rPr lang="en-US" altLang="ko-KR" sz="1300" b="1" kern="1200" dirty="0">
              <a:solidFill>
                <a:schemeClr val="bg1"/>
              </a:solidFill>
            </a:rPr>
            <a:t>Economy</a:t>
          </a:r>
          <a:endParaRPr lang="ko-KR" altLang="en-US" sz="1300" b="1" kern="1200" dirty="0">
            <a:solidFill>
              <a:schemeClr val="bg1"/>
            </a:solidFill>
          </a:endParaRPr>
        </a:p>
      </dsp:txBody>
      <dsp:txXfrm>
        <a:off x="940585" y="2563378"/>
        <a:ext cx="734437" cy="734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519EE-098C-4E27-BDFF-20C6200C8DFA}">
      <dsp:nvSpPr>
        <dsp:cNvPr id="0" name=""/>
        <dsp:cNvSpPr/>
      </dsp:nvSpPr>
      <dsp:spPr>
        <a:xfrm>
          <a:off x="0" y="2823"/>
          <a:ext cx="6060673" cy="3787920"/>
        </a:xfrm>
        <a:prstGeom prst="swooshArrow">
          <a:avLst>
            <a:gd name="adj1" fmla="val 25000"/>
            <a:gd name="adj2" fmla="val 25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976275-8A67-4B63-95CD-D4F7B426666A}">
      <dsp:nvSpPr>
        <dsp:cNvPr id="0" name=""/>
        <dsp:cNvSpPr/>
      </dsp:nvSpPr>
      <dsp:spPr>
        <a:xfrm>
          <a:off x="668273" y="2820314"/>
          <a:ext cx="145519" cy="123512"/>
        </a:xfrm>
        <a:prstGeom prst="ellipse">
          <a:avLst/>
        </a:prstGeom>
        <a:solidFill>
          <a:schemeClr val="tx1">
            <a:lumMod val="75000"/>
            <a:lumOff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D68004-6637-4628-8307-9682AB4E4817}">
      <dsp:nvSpPr>
        <dsp:cNvPr id="0" name=""/>
        <dsp:cNvSpPr/>
      </dsp:nvSpPr>
      <dsp:spPr>
        <a:xfrm>
          <a:off x="954205" y="2892041"/>
          <a:ext cx="1036375" cy="901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863" tIns="0" rIns="0" bIns="0" numCol="1" spcCol="1270" anchor="t" anchorCtr="0">
          <a:noAutofit/>
        </a:bodyPr>
        <a:lstStyle/>
        <a:p>
          <a:pPr marL="0" lvl="0" indent="0" algn="l" defTabSz="533400" latinLnBrk="1">
            <a:lnSpc>
              <a:spcPct val="90000"/>
            </a:lnSpc>
            <a:spcBef>
              <a:spcPct val="0"/>
            </a:spcBef>
            <a:spcAft>
              <a:spcPct val="35000"/>
            </a:spcAft>
            <a:buNone/>
          </a:pPr>
          <a:r>
            <a:rPr lang="en-US" altLang="ko-KR" sz="1200" kern="1200" dirty="0">
              <a:solidFill>
                <a:schemeClr val="bg1"/>
              </a:solidFill>
            </a:rPr>
            <a:t>Emphasis on Major Gifts Activity</a:t>
          </a:r>
          <a:endParaRPr lang="ko-KR" altLang="en-US" sz="1200" kern="1200" dirty="0">
            <a:solidFill>
              <a:schemeClr val="bg1"/>
            </a:solidFill>
          </a:endParaRPr>
        </a:p>
      </dsp:txBody>
      <dsp:txXfrm>
        <a:off x="954205" y="2892041"/>
        <a:ext cx="1036375" cy="901525"/>
      </dsp:txXfrm>
    </dsp:sp>
    <dsp:sp modelId="{107EA08C-F31F-4CD4-AB09-A92804B215FC}">
      <dsp:nvSpPr>
        <dsp:cNvPr id="0" name=""/>
        <dsp:cNvSpPr/>
      </dsp:nvSpPr>
      <dsp:spPr>
        <a:xfrm>
          <a:off x="1670112" y="2039964"/>
          <a:ext cx="242426" cy="242426"/>
        </a:xfrm>
        <a:prstGeom prst="ellipse">
          <a:avLst/>
        </a:prstGeom>
        <a:solidFill>
          <a:schemeClr val="tx1">
            <a:lumMod val="75000"/>
            <a:lumOff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6AC6D8-6C9F-455C-B591-56F5504F67A2}">
      <dsp:nvSpPr>
        <dsp:cNvPr id="0" name=""/>
        <dsp:cNvSpPr/>
      </dsp:nvSpPr>
      <dsp:spPr>
        <a:xfrm>
          <a:off x="1860207" y="2280246"/>
          <a:ext cx="1272741" cy="504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457" tIns="0" rIns="0" bIns="0" numCol="1" spcCol="1270" anchor="t" anchorCtr="0">
          <a:noAutofit/>
        </a:bodyPr>
        <a:lstStyle/>
        <a:p>
          <a:pPr marL="0" lvl="0" indent="0" algn="l" defTabSz="533400" latinLnBrk="1">
            <a:lnSpc>
              <a:spcPct val="90000"/>
            </a:lnSpc>
            <a:spcBef>
              <a:spcPct val="0"/>
            </a:spcBef>
            <a:spcAft>
              <a:spcPct val="35000"/>
            </a:spcAft>
            <a:buNone/>
          </a:pPr>
          <a:r>
            <a:rPr lang="en-US" altLang="ko-KR" sz="1200" kern="1200" dirty="0">
              <a:solidFill>
                <a:schemeClr val="bg1"/>
              </a:solidFill>
            </a:rPr>
            <a:t>Staff Compensation</a:t>
          </a:r>
          <a:endParaRPr lang="ko-KR" altLang="en-US" sz="1200" kern="1200" dirty="0">
            <a:solidFill>
              <a:schemeClr val="bg1"/>
            </a:solidFill>
          </a:endParaRPr>
        </a:p>
      </dsp:txBody>
      <dsp:txXfrm>
        <a:off x="1860207" y="2280246"/>
        <a:ext cx="1272741" cy="504661"/>
      </dsp:txXfrm>
    </dsp:sp>
    <dsp:sp modelId="{36ECA340-E4AD-4B4C-B153-EA4014007E10}">
      <dsp:nvSpPr>
        <dsp:cNvPr id="0" name=""/>
        <dsp:cNvSpPr/>
      </dsp:nvSpPr>
      <dsp:spPr>
        <a:xfrm>
          <a:off x="2958747" y="1467241"/>
          <a:ext cx="321215" cy="321215"/>
        </a:xfrm>
        <a:prstGeom prst="ellipse">
          <a:avLst/>
        </a:prstGeom>
        <a:solidFill>
          <a:schemeClr val="tx1">
            <a:lumMod val="75000"/>
            <a:lumOff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0D7882-98DD-4A46-99C1-A42B366ECA6E}">
      <dsp:nvSpPr>
        <dsp:cNvPr id="0" name=""/>
        <dsp:cNvSpPr/>
      </dsp:nvSpPr>
      <dsp:spPr>
        <a:xfrm>
          <a:off x="2880319" y="1860209"/>
          <a:ext cx="1272741" cy="346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206" tIns="0" rIns="0" bIns="0" numCol="1" spcCol="1270" anchor="t" anchorCtr="0">
          <a:noAutofit/>
        </a:bodyPr>
        <a:lstStyle/>
        <a:p>
          <a:pPr marL="0" lvl="0" indent="0" algn="l" defTabSz="533400" latinLnBrk="1">
            <a:lnSpc>
              <a:spcPct val="90000"/>
            </a:lnSpc>
            <a:spcBef>
              <a:spcPct val="0"/>
            </a:spcBef>
            <a:spcAft>
              <a:spcPct val="35000"/>
            </a:spcAft>
            <a:buNone/>
          </a:pPr>
          <a:r>
            <a:rPr lang="en-US" altLang="ko-KR" sz="1200" kern="1200" dirty="0">
              <a:solidFill>
                <a:schemeClr val="bg1"/>
              </a:solidFill>
            </a:rPr>
            <a:t>Staff Size</a:t>
          </a:r>
          <a:endParaRPr lang="ko-KR" altLang="en-US" sz="1200" kern="1200" dirty="0">
            <a:solidFill>
              <a:schemeClr val="bg1"/>
            </a:solidFill>
          </a:endParaRPr>
        </a:p>
      </dsp:txBody>
      <dsp:txXfrm>
        <a:off x="2880319" y="1860209"/>
        <a:ext cx="1272741" cy="346060"/>
      </dsp:txXfrm>
    </dsp:sp>
    <dsp:sp modelId="{88AB23CA-ED29-46B9-8E9C-A49888477DF4}">
      <dsp:nvSpPr>
        <dsp:cNvPr id="0" name=""/>
        <dsp:cNvSpPr/>
      </dsp:nvSpPr>
      <dsp:spPr>
        <a:xfrm>
          <a:off x="4175788" y="1109285"/>
          <a:ext cx="430307" cy="430307"/>
        </a:xfrm>
        <a:prstGeom prst="ellipse">
          <a:avLst/>
        </a:prstGeom>
        <a:solidFill>
          <a:schemeClr val="tx1">
            <a:lumMod val="75000"/>
            <a:lumOff val="2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ACA491-6AB8-4919-B574-4E672EA910C2}">
      <dsp:nvSpPr>
        <dsp:cNvPr id="0" name=""/>
        <dsp:cNvSpPr/>
      </dsp:nvSpPr>
      <dsp:spPr>
        <a:xfrm>
          <a:off x="4175788" y="1610428"/>
          <a:ext cx="1272741" cy="78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011" tIns="0" rIns="0" bIns="0" numCol="1" spcCol="1270" anchor="t" anchorCtr="0">
          <a:noAutofit/>
        </a:bodyPr>
        <a:lstStyle/>
        <a:p>
          <a:pPr marL="0" lvl="0" indent="0" algn="l" defTabSz="533400" latinLnBrk="1">
            <a:lnSpc>
              <a:spcPct val="90000"/>
            </a:lnSpc>
            <a:spcBef>
              <a:spcPct val="0"/>
            </a:spcBef>
            <a:spcAft>
              <a:spcPct val="35000"/>
            </a:spcAft>
            <a:buNone/>
          </a:pPr>
          <a:r>
            <a:rPr lang="en-US" altLang="ko-KR" sz="1200" kern="1200" dirty="0">
              <a:solidFill>
                <a:schemeClr val="bg1"/>
              </a:solidFill>
            </a:rPr>
            <a:t>Total Fundraising Expenses</a:t>
          </a:r>
          <a:endParaRPr lang="ko-KR" altLang="en-US" sz="1200" kern="1200" dirty="0">
            <a:solidFill>
              <a:schemeClr val="bg1"/>
            </a:solidFill>
          </a:endParaRPr>
        </a:p>
      </dsp:txBody>
      <dsp:txXfrm>
        <a:off x="4175788" y="1610428"/>
        <a:ext cx="1272741" cy="7893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A4116-7C1F-4274-8F1C-14231B63FB01}">
      <dsp:nvSpPr>
        <dsp:cNvPr id="0" name=""/>
        <dsp:cNvSpPr/>
      </dsp:nvSpPr>
      <dsp:spPr>
        <a:xfrm>
          <a:off x="729802" y="0"/>
          <a:ext cx="1264830" cy="126483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Time</a:t>
          </a:r>
        </a:p>
      </dsp:txBody>
      <dsp:txXfrm>
        <a:off x="1046010" y="632415"/>
        <a:ext cx="632415" cy="632415"/>
      </dsp:txXfrm>
    </dsp:sp>
    <dsp:sp modelId="{BFB78456-A955-423A-BE5D-D7730ECC5E39}">
      <dsp:nvSpPr>
        <dsp:cNvPr id="0" name=""/>
        <dsp:cNvSpPr/>
      </dsp:nvSpPr>
      <dsp:spPr>
        <a:xfrm>
          <a:off x="97387" y="1264830"/>
          <a:ext cx="1264830" cy="126483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Scope</a:t>
          </a:r>
        </a:p>
      </dsp:txBody>
      <dsp:txXfrm>
        <a:off x="413595" y="1897245"/>
        <a:ext cx="632415" cy="632415"/>
      </dsp:txXfrm>
    </dsp:sp>
    <dsp:sp modelId="{55C2F976-4306-440A-A3FD-2FDE197FFD03}">
      <dsp:nvSpPr>
        <dsp:cNvPr id="0" name=""/>
        <dsp:cNvSpPr/>
      </dsp:nvSpPr>
      <dsp:spPr>
        <a:xfrm rot="10800000">
          <a:off x="729802" y="1264830"/>
          <a:ext cx="1264830" cy="126483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Quality</a:t>
          </a:r>
        </a:p>
      </dsp:txBody>
      <dsp:txXfrm rot="10800000">
        <a:off x="1046009" y="1264830"/>
        <a:ext cx="632415" cy="632415"/>
      </dsp:txXfrm>
    </dsp:sp>
    <dsp:sp modelId="{94B9A081-C204-46F1-A427-7686AA0566C5}">
      <dsp:nvSpPr>
        <dsp:cNvPr id="0" name=""/>
        <dsp:cNvSpPr/>
      </dsp:nvSpPr>
      <dsp:spPr>
        <a:xfrm>
          <a:off x="1362218" y="1264830"/>
          <a:ext cx="1264830" cy="126483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Cost</a:t>
          </a:r>
        </a:p>
      </dsp:txBody>
      <dsp:txXfrm>
        <a:off x="1678426" y="1897245"/>
        <a:ext cx="632415" cy="6324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299F3-B8FA-4F06-B30F-0F8239DA57FB}">
      <dsp:nvSpPr>
        <dsp:cNvPr id="0" name=""/>
        <dsp:cNvSpPr/>
      </dsp:nvSpPr>
      <dsp:spPr>
        <a:xfrm rot="16200000">
          <a:off x="169470" y="-169470"/>
          <a:ext cx="951201" cy="1290142"/>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Time</a:t>
          </a:r>
        </a:p>
      </dsp:txBody>
      <dsp:txXfrm rot="5400000">
        <a:off x="0" y="0"/>
        <a:ext cx="1290142" cy="713401"/>
      </dsp:txXfrm>
    </dsp:sp>
    <dsp:sp modelId="{617E6B62-2C2A-4F3E-8BF6-E93D7BD606E6}">
      <dsp:nvSpPr>
        <dsp:cNvPr id="0" name=""/>
        <dsp:cNvSpPr/>
      </dsp:nvSpPr>
      <dsp:spPr>
        <a:xfrm>
          <a:off x="1290142" y="0"/>
          <a:ext cx="1290142" cy="951201"/>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Cost</a:t>
          </a:r>
        </a:p>
      </dsp:txBody>
      <dsp:txXfrm>
        <a:off x="1290142" y="0"/>
        <a:ext cx="1290142" cy="713401"/>
      </dsp:txXfrm>
    </dsp:sp>
    <dsp:sp modelId="{E85B9AC3-83C7-47C6-B6B2-EDE8EA50307E}">
      <dsp:nvSpPr>
        <dsp:cNvPr id="0" name=""/>
        <dsp:cNvSpPr/>
      </dsp:nvSpPr>
      <dsp:spPr>
        <a:xfrm rot="10800000">
          <a:off x="0" y="951201"/>
          <a:ext cx="1290142" cy="951201"/>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Quality</a:t>
          </a:r>
        </a:p>
      </dsp:txBody>
      <dsp:txXfrm rot="10800000">
        <a:off x="0" y="1189001"/>
        <a:ext cx="1290142" cy="713401"/>
      </dsp:txXfrm>
    </dsp:sp>
    <dsp:sp modelId="{5FD8BB12-0816-40C4-B636-5FFC135037A4}">
      <dsp:nvSpPr>
        <dsp:cNvPr id="0" name=""/>
        <dsp:cNvSpPr/>
      </dsp:nvSpPr>
      <dsp:spPr>
        <a:xfrm rot="5400000">
          <a:off x="1459613" y="781731"/>
          <a:ext cx="951201" cy="1290142"/>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Scope</a:t>
          </a:r>
        </a:p>
      </dsp:txBody>
      <dsp:txXfrm rot="-5400000">
        <a:off x="1290143" y="1189001"/>
        <a:ext cx="1290142" cy="713401"/>
      </dsp:txXfrm>
    </dsp:sp>
    <dsp:sp modelId="{2442F261-50A8-4AD5-A474-F81861019765}">
      <dsp:nvSpPr>
        <dsp:cNvPr id="0" name=""/>
        <dsp:cNvSpPr/>
      </dsp:nvSpPr>
      <dsp:spPr>
        <a:xfrm>
          <a:off x="903099" y="713401"/>
          <a:ext cx="774085" cy="4756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t>Expectation</a:t>
          </a:r>
        </a:p>
      </dsp:txBody>
      <dsp:txXfrm>
        <a:off x="926316" y="736618"/>
        <a:ext cx="727651" cy="42916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drawing1.xml><?xml version="1.0" encoding="utf-8"?>
<c:userShapes xmlns:c="http://schemas.openxmlformats.org/drawingml/2006/chart">
  <cdr:relSizeAnchor xmlns:cdr="http://schemas.openxmlformats.org/drawingml/2006/chartDrawing">
    <cdr:from>
      <cdr:x>0.88132</cdr:x>
      <cdr:y>0.56904</cdr:y>
    </cdr:from>
    <cdr:to>
      <cdr:x>1</cdr:x>
      <cdr:y>0.83022</cdr:y>
    </cdr:to>
    <cdr:sp macro="" textlink="">
      <cdr:nvSpPr>
        <cdr:cNvPr id="2" name="TextBox 1"/>
        <cdr:cNvSpPr txBox="1"/>
      </cdr:nvSpPr>
      <cdr:spPr>
        <a:xfrm xmlns:a="http://schemas.openxmlformats.org/drawingml/2006/main">
          <a:off x="7344816" y="19921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ko-KR" altLang="en-US" sz="1100" dirty="0"/>
        </a:p>
      </cdr:txBody>
    </cdr:sp>
  </cdr:relSizeAnchor>
  <cdr:relSizeAnchor xmlns:cdr="http://schemas.openxmlformats.org/drawingml/2006/chartDrawing">
    <cdr:from>
      <cdr:x>0.83333</cdr:x>
      <cdr:y>0.41075</cdr:y>
    </cdr:from>
    <cdr:to>
      <cdr:x>0.97443</cdr:x>
      <cdr:y>0.73675</cdr:y>
    </cdr:to>
    <cdr:sp macro="" textlink="">
      <cdr:nvSpPr>
        <cdr:cNvPr id="3" name="TextBox 2"/>
        <cdr:cNvSpPr txBox="1"/>
      </cdr:nvSpPr>
      <cdr:spPr>
        <a:xfrm xmlns:a="http://schemas.openxmlformats.org/drawingml/2006/main">
          <a:off x="5400600" y="115212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ko-KR" alt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0.146</cdr:x>
      <cdr:y>0.23214</cdr:y>
    </cdr:from>
    <cdr:to>
      <cdr:x>0.93845</cdr:x>
      <cdr:y>0.65851</cdr:y>
    </cdr:to>
    <cdr:sp macro="" textlink="">
      <cdr:nvSpPr>
        <cdr:cNvPr id="4" name="자유형 3"/>
        <cdr:cNvSpPr/>
      </cdr:nvSpPr>
      <cdr:spPr>
        <a:xfrm xmlns:a="http://schemas.openxmlformats.org/drawingml/2006/main">
          <a:off x="720080" y="936104"/>
          <a:ext cx="3908395" cy="1719315"/>
        </a:xfrm>
        <a:custGeom xmlns:a="http://schemas.openxmlformats.org/drawingml/2006/main">
          <a:avLst/>
          <a:gdLst>
            <a:gd name="connsiteX0" fmla="*/ 0 w 5751871"/>
            <a:gd name="connsiteY0" fmla="*/ 914400 h 2541639"/>
            <a:gd name="connsiteX1" fmla="*/ 2123767 w 5751871"/>
            <a:gd name="connsiteY1" fmla="*/ 2389239 h 2541639"/>
            <a:gd name="connsiteX2" fmla="*/ 5751871 w 5751871"/>
            <a:gd name="connsiteY2" fmla="*/ 0 h 2541639"/>
          </a:gdLst>
          <a:ahLst/>
          <a:cxnLst>
            <a:cxn ang="0">
              <a:pos x="connsiteX0" y="connsiteY0"/>
            </a:cxn>
            <a:cxn ang="0">
              <a:pos x="connsiteX1" y="connsiteY1"/>
            </a:cxn>
            <a:cxn ang="0">
              <a:pos x="connsiteX2" y="connsiteY2"/>
            </a:cxn>
          </a:cxnLst>
          <a:rect l="l" t="t" r="r" b="b"/>
          <a:pathLst>
            <a:path w="5751871" h="2541639">
              <a:moveTo>
                <a:pt x="0" y="914400"/>
              </a:moveTo>
              <a:cubicBezTo>
                <a:pt x="582561" y="1728019"/>
                <a:pt x="1165122" y="2541639"/>
                <a:pt x="2123767" y="2389239"/>
              </a:cubicBezTo>
              <a:cubicBezTo>
                <a:pt x="3082412" y="2236839"/>
                <a:pt x="4417141" y="1118419"/>
                <a:pt x="5751871" y="0"/>
              </a:cubicBezTo>
            </a:path>
          </a:pathLst>
        </a:custGeom>
        <a:ln xmlns:a="http://schemas.openxmlformats.org/drawingml/2006/main" w="4762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ko-KR"/>
        </a:p>
      </cdr:txBody>
    </cdr:sp>
  </cdr:relSizeAnchor>
  <cdr:relSizeAnchor xmlns:cdr="http://schemas.openxmlformats.org/drawingml/2006/chartDrawing">
    <cdr:from>
      <cdr:x>0.03226</cdr:x>
      <cdr:y>0.92537</cdr:y>
    </cdr:from>
    <cdr:to>
      <cdr:x>0.31183</cdr:x>
      <cdr:y>1</cdr:y>
    </cdr:to>
    <cdr:sp macro="" textlink="">
      <cdr:nvSpPr>
        <cdr:cNvPr id="5" name="TextBox 4"/>
        <cdr:cNvSpPr txBox="1"/>
      </cdr:nvSpPr>
      <cdr:spPr>
        <a:xfrm xmlns:a="http://schemas.openxmlformats.org/drawingml/2006/main">
          <a:off x="216024" y="4752528"/>
          <a:ext cx="1872208"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ko-KR" altLang="en-US" sz="1100" dirty="0"/>
        </a:p>
      </cdr:txBody>
    </cdr:sp>
  </cdr:relSizeAnchor>
  <cdr:relSizeAnchor xmlns:cdr="http://schemas.openxmlformats.org/drawingml/2006/chartDrawing">
    <cdr:from>
      <cdr:x>0.6129</cdr:x>
      <cdr:y>0.08696</cdr:y>
    </cdr:from>
    <cdr:to>
      <cdr:x>0.96774</cdr:x>
      <cdr:y>0.36957</cdr:y>
    </cdr:to>
    <cdr:sp macro="" textlink="">
      <cdr:nvSpPr>
        <cdr:cNvPr id="6" name="TextBox 5"/>
        <cdr:cNvSpPr txBox="1"/>
      </cdr:nvSpPr>
      <cdr:spPr>
        <a:xfrm xmlns:a="http://schemas.openxmlformats.org/drawingml/2006/main">
          <a:off x="2736304" y="288032"/>
          <a:ext cx="1584182" cy="9361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ko-KR" sz="2000" b="1" dirty="0">
              <a:solidFill>
                <a:srgbClr val="C00000"/>
              </a:solidFill>
              <a:effectLst>
                <a:outerShdw blurRad="38100" dist="38100" dir="2700000" algn="tl">
                  <a:srgbClr val="000000">
                    <a:alpha val="43137"/>
                  </a:srgbClr>
                </a:outerShdw>
              </a:effectLst>
            </a:rPr>
            <a:t>Goal Proximity</a:t>
          </a:r>
          <a:endParaRPr lang="ko-KR" altLang="en-US" sz="2000" b="1" dirty="0">
            <a:solidFill>
              <a:srgbClr val="C00000"/>
            </a:solidFill>
            <a:effectLst>
              <a:outerShdw blurRad="38100" dist="38100" dir="2700000" algn="tl">
                <a:srgbClr val="000000">
                  <a:alpha val="43137"/>
                </a:srgbClr>
              </a:outerShdw>
            </a:effectLst>
          </a:endParaRPr>
        </a:p>
      </cdr:txBody>
    </cdr:sp>
  </cdr:relSizeAnchor>
  <cdr:relSizeAnchor xmlns:cdr="http://schemas.openxmlformats.org/drawingml/2006/chartDrawing">
    <cdr:from>
      <cdr:x>0.51076</cdr:x>
      <cdr:y>0.91071</cdr:y>
    </cdr:from>
    <cdr:to>
      <cdr:x>1</cdr:x>
      <cdr:y>0.98845</cdr:y>
    </cdr:to>
    <cdr:sp macro="" textlink="">
      <cdr:nvSpPr>
        <cdr:cNvPr id="7" name="TextBox 6"/>
        <cdr:cNvSpPr txBox="1"/>
      </cdr:nvSpPr>
      <cdr:spPr>
        <a:xfrm xmlns:a="http://schemas.openxmlformats.org/drawingml/2006/main">
          <a:off x="2519068" y="3672408"/>
          <a:ext cx="2412972" cy="3134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ko-KR" sz="1800" b="1" dirty="0"/>
            <a:t>Campaign Period</a:t>
          </a:r>
          <a:endParaRPr lang="ko-KR" altLang="en-US" sz="1800" b="1" dirty="0"/>
        </a:p>
      </cdr:txBody>
    </cdr:sp>
  </cdr:relSizeAnchor>
  <cdr:relSizeAnchor xmlns:cdr="http://schemas.openxmlformats.org/drawingml/2006/chartDrawing">
    <cdr:from>
      <cdr:x>0</cdr:x>
      <cdr:y>0.03226</cdr:y>
    </cdr:from>
    <cdr:to>
      <cdr:x>0.26263</cdr:x>
      <cdr:y>0.19355</cdr:y>
    </cdr:to>
    <cdr:sp macro="" textlink="">
      <cdr:nvSpPr>
        <cdr:cNvPr id="8" name="TextBox 7"/>
        <cdr:cNvSpPr txBox="1"/>
      </cdr:nvSpPr>
      <cdr:spPr>
        <a:xfrm xmlns:a="http://schemas.openxmlformats.org/drawingml/2006/main">
          <a:off x="0" y="144016"/>
          <a:ext cx="1872208" cy="7200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ko-KR" sz="1800" b="1" dirty="0"/>
            <a:t>Gift</a:t>
          </a:r>
        </a:p>
        <a:p xmlns:a="http://schemas.openxmlformats.org/drawingml/2006/main">
          <a:r>
            <a:rPr lang="en-US" altLang="ko-KR" sz="1800" b="1" dirty="0"/>
            <a:t>Amount</a:t>
          </a:r>
          <a:endParaRPr lang="ko-KR" altLang="en-US"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CDA7B-48D4-42EE-8BE8-BD785F1B7D66}" type="datetimeFigureOut">
              <a:rPr lang="ko-KR" altLang="en-US" smtClean="0"/>
              <a:t>2019-02-24</a:t>
            </a:fld>
            <a:endParaRPr lang="ko-KR" altLang="en-US"/>
          </a:p>
        </p:txBody>
      </p:sp>
      <p:sp>
        <p:nvSpPr>
          <p:cNvPr id="4" name="슬라이드 이미지 개체 틀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F1341-45E0-470D-AE51-693F38683E26}" type="slidenum">
              <a:rPr lang="ko-KR" altLang="en-US" smtClean="0"/>
              <a:t>‹#›</a:t>
            </a:fld>
            <a:endParaRPr lang="ko-KR" altLang="en-US"/>
          </a:p>
        </p:txBody>
      </p:sp>
    </p:spTree>
    <p:extLst>
      <p:ext uri="{BB962C8B-B14F-4D97-AF65-F5344CB8AC3E}">
        <p14:creationId xmlns:p14="http://schemas.microsoft.com/office/powerpoint/2010/main" val="42831046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Neoclassical economics</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C752BDF-CF12-4A84-A3CC-7FE2F012DAA1}"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lnSpcReduction="10000"/>
          </a:bodyPr>
          <a:lstStyle/>
          <a:p>
            <a:r>
              <a:rPr lang="ko-KR" altLang="en-US" dirty="0"/>
              <a:t>서양의 모금방법이 동양에서 잘 적용이 싶지 않은 이유 중에 하나가 서로 다른 시간의 보는 관점의 차이이다</a:t>
            </a:r>
            <a:r>
              <a:rPr lang="en-US" altLang="ko-KR" dirty="0"/>
              <a:t>. </a:t>
            </a:r>
            <a:r>
              <a:rPr lang="ko-KR" altLang="en-US" dirty="0"/>
              <a:t>인류문화학자인 에드워드 홀</a:t>
            </a:r>
            <a:r>
              <a:rPr lang="en-US" altLang="ko-KR" dirty="0"/>
              <a:t>(Edward Hall)</a:t>
            </a:r>
            <a:r>
              <a:rPr lang="ko-KR" altLang="en-US" dirty="0"/>
              <a:t>의 문화의 차이를 사간의 보는 시각의 차이로 서양의 </a:t>
            </a:r>
            <a:r>
              <a:rPr lang="en-US" altLang="ko-KR" dirty="0"/>
              <a:t>sequential </a:t>
            </a:r>
            <a:r>
              <a:rPr lang="ko-KR" altLang="en-US" dirty="0"/>
              <a:t>과 </a:t>
            </a:r>
            <a:r>
              <a:rPr lang="en-US" altLang="ko-KR" dirty="0"/>
              <a:t>synchronic </a:t>
            </a:r>
            <a:r>
              <a:rPr lang="ko-KR" altLang="en-US" dirty="0"/>
              <a:t>의 차이와 </a:t>
            </a:r>
            <a:r>
              <a:rPr lang="en-US" altLang="ko-KR" dirty="0"/>
              <a:t>monochromic </a:t>
            </a:r>
            <a:r>
              <a:rPr lang="ko-KR" altLang="en-US" dirty="0"/>
              <a:t>과 </a:t>
            </a:r>
            <a:r>
              <a:rPr lang="en-US" altLang="ko-KR" dirty="0"/>
              <a:t>polychromic </a:t>
            </a:r>
            <a:r>
              <a:rPr lang="ko-KR" altLang="en-US" dirty="0"/>
              <a:t>의 차이를 말한다</a:t>
            </a:r>
            <a:r>
              <a:rPr lang="en-US" altLang="ko-KR" dirty="0"/>
              <a:t>. </a:t>
            </a:r>
            <a:r>
              <a:rPr lang="ko-KR" altLang="en-US" dirty="0"/>
              <a:t>하나씩 스케줄대로 하는 문화와 동시에 여러 개를 하는 차이는 모금캠페인에서도 확연히 차이가 난다</a:t>
            </a:r>
            <a:r>
              <a:rPr lang="en-US" altLang="ko-KR" dirty="0"/>
              <a:t>. </a:t>
            </a:r>
            <a:r>
              <a:rPr lang="ko-KR" altLang="en-US" dirty="0"/>
              <a:t>서양의 모금방법은 스케줄대로 큰 금액부터 모금을 하고 점차적으로 작은 모금을 하는 순서에 따르지만 동양의 조직은 순서대로 하기보다 동시 다발로 원하기에 서양식 방법으로 모금플랜을 만들어도 진행이 어렵다</a:t>
            </a:r>
            <a:r>
              <a:rPr lang="en-US" altLang="ko-KR" dirty="0"/>
              <a:t>. </a:t>
            </a:r>
            <a:r>
              <a:rPr lang="ko-KR" altLang="en-US" dirty="0"/>
              <a:t>마치 한국의 밥상문화가 한 상에 한꺼번에 반찬과 밥을 한꺼번에 먹은 </a:t>
            </a:r>
            <a:r>
              <a:rPr lang="en-US" altLang="ko-KR" dirty="0"/>
              <a:t>"</a:t>
            </a:r>
            <a:r>
              <a:rPr lang="ko-KR" altLang="en-US" dirty="0" err="1"/>
              <a:t>공간전개형</a:t>
            </a:r>
            <a:r>
              <a:rPr lang="en-US" altLang="ko-KR" dirty="0"/>
              <a:t>"</a:t>
            </a:r>
            <a:r>
              <a:rPr lang="ko-KR" altLang="en-US" dirty="0"/>
              <a:t>형태와 서양의 코스씩 밥상문화의</a:t>
            </a:r>
            <a:r>
              <a:rPr lang="en-US" altLang="ko-KR" dirty="0"/>
              <a:t>" </a:t>
            </a:r>
            <a:r>
              <a:rPr lang="ko-KR" altLang="en-US" dirty="0" err="1"/>
              <a:t>시간전개형</a:t>
            </a:r>
            <a:r>
              <a:rPr lang="en-US" altLang="ko-KR" dirty="0"/>
              <a:t>" </a:t>
            </a:r>
            <a:r>
              <a:rPr lang="ko-KR" altLang="en-US" dirty="0"/>
              <a:t>차이에서 온 것과 비슷하다</a:t>
            </a:r>
            <a:r>
              <a:rPr lang="en-US" altLang="ko-KR" dirty="0"/>
              <a:t>.</a:t>
            </a:r>
            <a:endParaRPr lang="ko-KR" altLang="en-US" dirty="0"/>
          </a:p>
          <a:p>
            <a:r>
              <a:rPr lang="ko-KR" altLang="en-US" dirty="0"/>
              <a:t>서양의 모금방법이 동양에서 잘 적용이 싶지 않은 이유 중에 하나가 서로 다른 시간의 보는 관점의 차이이다</a:t>
            </a:r>
            <a:r>
              <a:rPr lang="en-US" altLang="ko-KR" dirty="0"/>
              <a:t>. </a:t>
            </a:r>
            <a:r>
              <a:rPr lang="ko-KR" altLang="en-US" dirty="0"/>
              <a:t>인류문화학자인 에드워드 홀</a:t>
            </a:r>
            <a:r>
              <a:rPr lang="en-US" altLang="ko-KR" dirty="0"/>
              <a:t>(Edward Hall)</a:t>
            </a:r>
            <a:r>
              <a:rPr lang="ko-KR" altLang="en-US" dirty="0"/>
              <a:t>의 문화의 차이를 사간의 보는 시각의 차이로 서양의 </a:t>
            </a:r>
            <a:r>
              <a:rPr lang="en-US" altLang="ko-KR" dirty="0"/>
              <a:t>sequential </a:t>
            </a:r>
            <a:r>
              <a:rPr lang="ko-KR" altLang="en-US" dirty="0"/>
              <a:t>과 </a:t>
            </a:r>
            <a:r>
              <a:rPr lang="en-US" altLang="ko-KR" dirty="0"/>
              <a:t>synchronic </a:t>
            </a:r>
            <a:r>
              <a:rPr lang="ko-KR" altLang="en-US" dirty="0"/>
              <a:t>의 차이와 </a:t>
            </a:r>
            <a:r>
              <a:rPr lang="en-US" altLang="ko-KR" dirty="0"/>
              <a:t>monochromic </a:t>
            </a:r>
            <a:r>
              <a:rPr lang="ko-KR" altLang="en-US" dirty="0"/>
              <a:t>과 </a:t>
            </a:r>
            <a:r>
              <a:rPr lang="en-US" altLang="ko-KR" dirty="0"/>
              <a:t>polychromic </a:t>
            </a:r>
            <a:r>
              <a:rPr lang="ko-KR" altLang="en-US" dirty="0"/>
              <a:t>의 차이를 말한다</a:t>
            </a:r>
            <a:r>
              <a:rPr lang="en-US" altLang="ko-KR" dirty="0"/>
              <a:t>. </a:t>
            </a:r>
            <a:r>
              <a:rPr lang="ko-KR" altLang="en-US" dirty="0"/>
              <a:t>하나씩 스케줄대로 하는 문화와 동시에 여러 개를 하는 차이는 모금캠페인에서도 확연히 차이가 난다</a:t>
            </a:r>
            <a:r>
              <a:rPr lang="en-US" altLang="ko-KR" dirty="0"/>
              <a:t>. </a:t>
            </a:r>
            <a:r>
              <a:rPr lang="ko-KR" altLang="en-US" dirty="0"/>
              <a:t>서양의 모금방법은 스케줄대로 큰 금액부터 모금을 하고 점차적으로 작은 모금을 하는 순서에 따르지만 동양의 조직은 순서대로 하기보다 동시 다발로 원하기에 서양식 방법으로 모금플랜을 만들어도 진행이 어렵다</a:t>
            </a:r>
            <a:r>
              <a:rPr lang="en-US" altLang="ko-KR" dirty="0"/>
              <a:t>. </a:t>
            </a:r>
            <a:r>
              <a:rPr lang="ko-KR" altLang="en-US" dirty="0"/>
              <a:t>마치 한국의 밥상문화가 한 상에 한꺼번에 반찬과 밥을 한꺼번에 먹은 </a:t>
            </a:r>
            <a:r>
              <a:rPr lang="en-US" altLang="ko-KR" dirty="0"/>
              <a:t>"</a:t>
            </a:r>
            <a:r>
              <a:rPr lang="ko-KR" altLang="en-US" dirty="0" err="1"/>
              <a:t>공간전개형</a:t>
            </a:r>
            <a:r>
              <a:rPr lang="en-US" altLang="ko-KR" dirty="0"/>
              <a:t>"</a:t>
            </a:r>
            <a:r>
              <a:rPr lang="ko-KR" altLang="en-US" dirty="0"/>
              <a:t>형태와 서양의 코스씩 밥상문화의</a:t>
            </a:r>
            <a:r>
              <a:rPr lang="en-US" altLang="ko-KR" dirty="0"/>
              <a:t>" </a:t>
            </a:r>
            <a:r>
              <a:rPr lang="ko-KR" altLang="en-US" dirty="0" err="1"/>
              <a:t>시간전개형</a:t>
            </a:r>
            <a:r>
              <a:rPr lang="en-US" altLang="ko-KR" dirty="0"/>
              <a:t>" </a:t>
            </a:r>
            <a:r>
              <a:rPr lang="ko-KR" altLang="en-US" dirty="0"/>
              <a:t>차이에서 온 것과 비슷하다</a:t>
            </a:r>
            <a:r>
              <a:rPr lang="en-US" altLang="ko-KR" dirty="0"/>
              <a:t>.</a:t>
            </a:r>
            <a:endParaRPr lang="ko-KR" altLang="en-US" dirty="0"/>
          </a:p>
          <a:p>
            <a:endParaRPr lang="ko-KR" altLang="en-US" dirty="0"/>
          </a:p>
          <a:p>
            <a:endParaRPr lang="ko-KR" altLang="en-US" dirty="0"/>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160DF6B-3EE2-4CD1-9E09-22830EB06A6D}"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28</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z="1200" kern="1200" dirty="0">
                <a:solidFill>
                  <a:schemeClr val="tx1"/>
                </a:solidFill>
                <a:latin typeface="+mn-lt"/>
                <a:ea typeface="+mn-ea"/>
                <a:cs typeface="+mn-cs"/>
              </a:rPr>
              <a:t> four pillar</a:t>
            </a:r>
            <a:r>
              <a:rPr lang="en-US" altLang="ko-KR" sz="1200" kern="1200" baseline="0" dirty="0">
                <a:solidFill>
                  <a:schemeClr val="tx1"/>
                </a:solidFill>
                <a:latin typeface="+mn-lt"/>
                <a:ea typeface="+mn-ea"/>
                <a:cs typeface="+mn-cs"/>
              </a:rPr>
              <a:t> </a:t>
            </a:r>
            <a:r>
              <a:rPr lang="ko-KR" altLang="ko-KR" sz="1200" kern="1200" dirty="0">
                <a:solidFill>
                  <a:schemeClr val="tx1"/>
                </a:solidFill>
                <a:latin typeface="+mn-lt"/>
                <a:ea typeface="+mn-ea"/>
                <a:cs typeface="+mn-cs"/>
              </a:rPr>
              <a:t>‘학문</a:t>
            </a:r>
            <a:r>
              <a:rPr lang="en-US" altLang="ko-KR" sz="1200" kern="1200" dirty="0">
                <a:solidFill>
                  <a:schemeClr val="tx1"/>
                </a:solidFill>
                <a:latin typeface="+mn-lt"/>
                <a:ea typeface="+mn-ea"/>
                <a:cs typeface="+mn-cs"/>
              </a:rPr>
              <a:t>, </a:t>
            </a:r>
            <a:r>
              <a:rPr lang="ko-KR" altLang="ko-KR" sz="1200" kern="1200" dirty="0">
                <a:solidFill>
                  <a:schemeClr val="tx1"/>
                </a:solidFill>
                <a:latin typeface="+mn-lt"/>
                <a:ea typeface="+mn-ea"/>
                <a:cs typeface="+mn-cs"/>
              </a:rPr>
              <a:t>봉사</a:t>
            </a:r>
            <a:r>
              <a:rPr lang="en-US" altLang="ko-KR" sz="1200" kern="1200" dirty="0">
                <a:solidFill>
                  <a:schemeClr val="tx1"/>
                </a:solidFill>
                <a:latin typeface="+mn-lt"/>
                <a:ea typeface="+mn-ea"/>
                <a:cs typeface="+mn-cs"/>
              </a:rPr>
              <a:t>, </a:t>
            </a:r>
            <a:r>
              <a:rPr lang="ko-KR" altLang="ko-KR" sz="1200" kern="1200" dirty="0" err="1">
                <a:solidFill>
                  <a:schemeClr val="tx1"/>
                </a:solidFill>
                <a:latin typeface="+mn-lt"/>
                <a:ea typeface="+mn-ea"/>
                <a:cs typeface="+mn-cs"/>
              </a:rPr>
              <a:t>리더쉽</a:t>
            </a:r>
            <a:r>
              <a:rPr lang="ko-KR" altLang="ko-KR" sz="1200" kern="1200" dirty="0">
                <a:solidFill>
                  <a:schemeClr val="tx1"/>
                </a:solidFill>
                <a:latin typeface="+mn-lt"/>
                <a:ea typeface="+mn-ea"/>
                <a:cs typeface="+mn-cs"/>
              </a:rPr>
              <a:t> 그리고 우정’이다</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C752BDF-CF12-4A84-A3CC-7FE2F012DAA1}"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29</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680D4066-DE5C-4AB5-A851-F7F37FCA9AE3}"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38</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1" dirty="0" err="1"/>
              <a:t>Purme’s</a:t>
            </a:r>
            <a:r>
              <a:rPr lang="en-US" altLang="ko-KR" b="1" dirty="0"/>
              <a:t> Foundation built the first Children’s Rehabilitation Hospital for children with disabilities in Korea, after seeing that the country sorely lacked a facility that could cater to their needs. Sean has been supporting the foundation’s efforts for the hospital since it first started to flesh out in 2011, and officially opened in April 28, 2016..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160DF6B-3EE2-4CD1-9E09-22830EB06A6D}"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46</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1" dirty="0" err="1"/>
              <a:t>Purme’s</a:t>
            </a:r>
            <a:r>
              <a:rPr lang="en-US" altLang="ko-KR" b="1" dirty="0"/>
              <a:t> Foundation built the first Children’s Rehabilitation Hospital for children with disabilities in Korea, after seeing that the country sorely lacked a facility that could cater to their needs. Sean has been supporting the foundation’s efforts for the hospital since it first started to flesh out in 2011, and officially opened in April 28, 2016.. </a:t>
            </a:r>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0160DF6B-3EE2-4CD1-9E09-22830EB06A6D}" type="slidenum">
              <a:rPr kumimoji="0" lang="ko-KR" altLang="en-US" sz="1200" b="0" i="0" u="none" strike="noStrike" kern="1200" cap="none" spc="0" normalizeH="0" baseline="0" noProof="0" smtClean="0">
                <a:ln>
                  <a:noFill/>
                </a:ln>
                <a:solidFill>
                  <a:prstClr val="black"/>
                </a:solidFill>
                <a:effectLst/>
                <a:uLnTx/>
                <a:uFillTx/>
                <a:latin typeface="맑은 고딕"/>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47</a:t>
            </a:fld>
            <a:endParaRPr kumimoji="0" lang="ko-KR" altLang="en-US" sz="1200" b="0" i="0" u="none" strike="noStrike" kern="1200" cap="none" spc="0" normalizeH="0" baseline="0" noProof="0" dirty="0">
              <a:ln>
                <a:noFill/>
              </a:ln>
              <a:solidFill>
                <a:prstClr val="black"/>
              </a:solidFill>
              <a:effectLst/>
              <a:uLnTx/>
              <a:uFillTx/>
              <a:latin typeface="맑은 고딕"/>
              <a:ea typeface="맑은 고딕" panose="020B0503020000020004" pitchFamily="50" charset="-127"/>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214EF6FE-7E0E-E047-849A-4FCBB9D748E7}" type="slidenum">
              <a:rPr kumimoji="0" lang="en-US" sz="1200" b="0" i="0" u="none" strike="noStrike" kern="1200" cap="none" spc="0" normalizeH="0" baseline="0" noProof="0" smtClean="0">
                <a:ln>
                  <a:noFill/>
                </a:ln>
                <a:solidFill>
                  <a:prstClr val="black"/>
                </a:solidFill>
                <a:effectLst/>
                <a:uLnTx/>
                <a:uFillTx/>
                <a:latin typeface="맑은 고딕"/>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맑은 고딕"/>
              <a:ea typeface="+mn-ea"/>
              <a:cs typeface="+mn-cs"/>
            </a:endParaRPr>
          </a:p>
        </p:txBody>
      </p:sp>
    </p:spTree>
    <p:extLst>
      <p:ext uri="{BB962C8B-B14F-4D97-AF65-F5344CB8AC3E}">
        <p14:creationId xmlns:p14="http://schemas.microsoft.com/office/powerpoint/2010/main" val="1871303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2"/>
        <p:cNvGrpSpPr/>
        <p:nvPr/>
      </p:nvGrpSpPr>
      <p:grpSpPr>
        <a:xfrm>
          <a:off x="0" y="0"/>
          <a:ext cx="0" cy="0"/>
          <a:chOff x="0" y="0"/>
          <a:chExt cx="0" cy="0"/>
        </a:xfrm>
      </p:grpSpPr>
      <p:sp>
        <p:nvSpPr>
          <p:cNvPr id="15" name="Shape 15"/>
          <p:cNvSpPr txBox="1">
            <a:spLocks noGrp="1"/>
          </p:cNvSpPr>
          <p:nvPr>
            <p:ph type="sldNum" idx="12"/>
          </p:nvPr>
        </p:nvSpPr>
        <p:spPr>
          <a:xfrm>
            <a:off x="8556792" y="5277612"/>
            <a:ext cx="548699" cy="43724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cxnSp>
        <p:nvCxnSpPr>
          <p:cNvPr id="6" name="Shape 45"/>
          <p:cNvCxnSpPr/>
          <p:nvPr userDrawn="1"/>
        </p:nvCxnSpPr>
        <p:spPr>
          <a:xfrm>
            <a:off x="343950" y="5560000"/>
            <a:ext cx="8456100" cy="0"/>
          </a:xfrm>
          <a:prstGeom prst="straightConnector1">
            <a:avLst/>
          </a:prstGeom>
          <a:noFill/>
          <a:ln w="76200" cap="flat" cmpd="sng">
            <a:solidFill>
              <a:srgbClr val="CCCCCC"/>
            </a:solidFill>
            <a:prstDash val="solid"/>
            <a:round/>
            <a:headEnd type="none" w="lg" len="lg"/>
            <a:tailEnd type="none" w="lg" len="lg"/>
          </a:ln>
        </p:spPr>
      </p:cxnSp>
      <p:sp>
        <p:nvSpPr>
          <p:cNvPr id="8" name="Shape 13"/>
          <p:cNvSpPr txBox="1">
            <a:spLocks noGrp="1"/>
          </p:cNvSpPr>
          <p:nvPr>
            <p:ph type="title"/>
          </p:nvPr>
        </p:nvSpPr>
        <p:spPr>
          <a:xfrm>
            <a:off x="457200" y="171677"/>
            <a:ext cx="8229600" cy="534660"/>
          </a:xfrm>
          <a:prstGeom prst="rect">
            <a:avLst/>
          </a:prstGeom>
        </p:spPr>
        <p:txBody>
          <a:bodyPr lIns="91425" tIns="91425" rIns="91425" bIns="91425" anchor="b" anchorCtr="0"/>
          <a:lstStyle>
            <a:lvl1pPr>
              <a:spcBef>
                <a:spcPts val="0"/>
              </a:spcBef>
              <a:defRPr sz="2400">
                <a:solidFill>
                  <a:srgbClr val="2C4A76"/>
                </a:solidFill>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ko-KR" altLang="en-US"/>
              <a:t>마스터 제목 스타일 편집</a:t>
            </a:r>
            <a:endParaRPr dirty="0"/>
          </a:p>
        </p:txBody>
      </p:sp>
      <p:cxnSp>
        <p:nvCxnSpPr>
          <p:cNvPr id="9" name="Shape 16"/>
          <p:cNvCxnSpPr/>
          <p:nvPr userDrawn="1"/>
        </p:nvCxnSpPr>
        <p:spPr>
          <a:xfrm>
            <a:off x="343950" y="727450"/>
            <a:ext cx="8456100" cy="0"/>
          </a:xfrm>
          <a:prstGeom prst="straightConnector1">
            <a:avLst/>
          </a:prstGeom>
          <a:noFill/>
          <a:ln w="76200" cap="flat" cmpd="sng">
            <a:solidFill>
              <a:srgbClr val="4A7DBB"/>
            </a:solidFill>
            <a:prstDash val="solid"/>
            <a:round/>
            <a:headEnd type="none" w="lg" len="lg"/>
            <a:tailEnd type="none" w="lg" len="lg"/>
          </a:ln>
        </p:spPr>
      </p:cxnSp>
      <p:sp>
        <p:nvSpPr>
          <p:cNvPr id="10" name="Shape 14"/>
          <p:cNvSpPr txBox="1">
            <a:spLocks noGrp="1"/>
          </p:cNvSpPr>
          <p:nvPr>
            <p:ph type="body" idx="1"/>
          </p:nvPr>
        </p:nvSpPr>
        <p:spPr>
          <a:xfrm>
            <a:off x="457200" y="921063"/>
            <a:ext cx="8229600" cy="4552187"/>
          </a:xfrm>
          <a:prstGeom prst="rect">
            <a:avLst/>
          </a:prstGeom>
        </p:spPr>
        <p:txBody>
          <a:bodyPr lIns="91425" tIns="91425" rIns="91425" bIns="91425" anchor="t" anchorCtr="0"/>
          <a:lstStyle>
            <a:lvl1pPr>
              <a:spcBef>
                <a:spcPts val="0"/>
              </a:spcBef>
              <a:defRPr sz="2000">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ko-KR" altLang="en-US"/>
              <a:t>마스터 텍스트 스타일 편집</a:t>
            </a:r>
          </a:p>
        </p:txBody>
      </p:sp>
      <p:pic>
        <p:nvPicPr>
          <p:cNvPr id="11" name="Picture 1" descr="C:\Users\sue\Desktop\로고\ICNPM 로고.jpg">
            <a:extLst>
              <a:ext uri="{FF2B5EF4-FFF2-40B4-BE49-F238E27FC236}">
                <a16:creationId xmlns:a16="http://schemas.microsoft.com/office/drawing/2014/main" id="{01296BB6-5254-4E90-9E89-46D6EB1A6D11}"/>
              </a:ext>
            </a:extLst>
          </p:cNvPr>
          <p:cNvPicPr>
            <a:picLocks noChangeAspect="1" noChangeArrowheads="1"/>
          </p:cNvPicPr>
          <p:nvPr userDrawn="1"/>
        </p:nvPicPr>
        <p:blipFill>
          <a:blip r:embed="rId2" cstate="print"/>
          <a:srcRect/>
          <a:stretch>
            <a:fillRect/>
          </a:stretch>
        </p:blipFill>
        <p:spPr bwMode="auto">
          <a:xfrm>
            <a:off x="7779038" y="5277612"/>
            <a:ext cx="907762" cy="15071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ko-KR" altLang="en-US"/>
              <a:t>마스터 텍스트 스타일을 편집합니다</a:t>
            </a:r>
          </a:p>
        </p:txBody>
      </p:sp>
      <p:sp>
        <p:nvSpPr>
          <p:cNvPr id="4" name="내용 개체 틀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323374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D3629FC-BA5B-4A80-A1E6-C23C0B0DED22}" type="slidenum">
              <a:rPr lang="ko-KR" altLang="en-US" smtClean="0"/>
              <a:pPr/>
              <a:t>‹#›</a:t>
            </a:fld>
            <a:endParaRPr lang="ko-KR" altLang="en-US"/>
          </a:p>
        </p:txBody>
      </p:sp>
      <p:pic>
        <p:nvPicPr>
          <p:cNvPr id="13313" name="Picture 1" descr="C:\Users\sue\Desktop\로고\ICNPM 로고.jpg"/>
          <p:cNvPicPr>
            <a:picLocks noChangeAspect="1" noChangeArrowheads="1"/>
          </p:cNvPicPr>
          <p:nvPr userDrawn="1"/>
        </p:nvPicPr>
        <p:blipFill>
          <a:blip r:embed="rId2" cstate="print"/>
          <a:srcRect/>
          <a:stretch>
            <a:fillRect/>
          </a:stretch>
        </p:blipFill>
        <p:spPr bwMode="auto">
          <a:xfrm>
            <a:off x="7824951" y="5422675"/>
            <a:ext cx="917356" cy="126919"/>
          </a:xfrm>
          <a:prstGeom prst="rect">
            <a:avLst/>
          </a:prstGeom>
          <a:noFill/>
        </p:spPr>
      </p:pic>
    </p:spTree>
    <p:extLst>
      <p:ext uri="{BB962C8B-B14F-4D97-AF65-F5344CB8AC3E}">
        <p14:creationId xmlns:p14="http://schemas.microsoft.com/office/powerpoint/2010/main" val="1666432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D3629FC-BA5B-4A80-A1E6-C23C0B0DED22}" type="slidenum">
              <a:rPr lang="ko-KR" altLang="en-US" smtClean="0"/>
              <a:pPr/>
              <a:t>‹#›</a:t>
            </a:fld>
            <a:endParaRPr lang="ko-KR" altLang="en-US"/>
          </a:p>
        </p:txBody>
      </p:sp>
      <p:pic>
        <p:nvPicPr>
          <p:cNvPr id="12289" name="Picture 1" descr="C:\Users\sue\Desktop\로고\ICNPM 로고.jpg"/>
          <p:cNvPicPr>
            <a:picLocks noChangeAspect="1" noChangeArrowheads="1"/>
          </p:cNvPicPr>
          <p:nvPr userDrawn="1"/>
        </p:nvPicPr>
        <p:blipFill>
          <a:blip r:embed="rId2" cstate="print"/>
          <a:srcRect/>
          <a:stretch>
            <a:fillRect/>
          </a:stretch>
        </p:blipFill>
        <p:spPr bwMode="auto">
          <a:xfrm>
            <a:off x="7709338" y="5403145"/>
            <a:ext cx="964092" cy="133385"/>
          </a:xfrm>
          <a:prstGeom prst="rect">
            <a:avLst/>
          </a:prstGeom>
          <a:noFill/>
        </p:spPr>
      </p:pic>
    </p:spTree>
    <p:extLst>
      <p:ext uri="{BB962C8B-B14F-4D97-AF65-F5344CB8AC3E}">
        <p14:creationId xmlns:p14="http://schemas.microsoft.com/office/powerpoint/2010/main" val="2946740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27542"/>
            <a:ext cx="3008313" cy="968375"/>
          </a:xfrm>
        </p:spPr>
        <p:txBody>
          <a:bodyPr anchor="b"/>
          <a:lstStyle>
            <a:lvl1pPr algn="l">
              <a:defRPr sz="1667" b="1"/>
            </a:lvl1pPr>
          </a:lstStyle>
          <a:p>
            <a:r>
              <a:rPr lang="ko-KR" altLang="en-US"/>
              <a:t>마스터 제목 스타일 편집</a:t>
            </a:r>
          </a:p>
        </p:txBody>
      </p:sp>
      <p:sp>
        <p:nvSpPr>
          <p:cNvPr id="3" name="내용 개체 틀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3554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000500"/>
            <a:ext cx="5486400" cy="472282"/>
          </a:xfrm>
        </p:spPr>
        <p:txBody>
          <a:bodyPr anchor="b"/>
          <a:lstStyle>
            <a:lvl1pPr algn="l">
              <a:defRPr sz="1667" b="1"/>
            </a:lvl1pPr>
          </a:lstStyle>
          <a:p>
            <a:r>
              <a:rPr lang="ko-KR" altLang="en-US"/>
              <a:t>마스터 제목 스타일 편집</a:t>
            </a:r>
          </a:p>
        </p:txBody>
      </p:sp>
      <p:sp>
        <p:nvSpPr>
          <p:cNvPr id="3" name="그림 개체 틀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ko-KR" altLang="en-US"/>
          </a:p>
        </p:txBody>
      </p:sp>
      <p:sp>
        <p:nvSpPr>
          <p:cNvPr id="4" name="텍스트 개체 틀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548738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700554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28865"/>
            <a:ext cx="2057400" cy="4876271"/>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28865"/>
            <a:ext cx="6019800" cy="4876271"/>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1387629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28864"/>
            <a:ext cx="8229600" cy="952500"/>
          </a:xfrm>
          <a:prstGeom prst="rect">
            <a:avLst/>
          </a:prstGeom>
        </p:spPr>
        <p:txBody>
          <a:bodyPr lIns="91425" tIns="91425" rIns="91425" bIns="91425" anchor="b" anchorCtr="0"/>
          <a:lstStyle>
            <a:lvl1pPr>
              <a:spcBef>
                <a:spcPts val="0"/>
              </a:spcBef>
              <a:defRPr>
                <a:solidFill>
                  <a:srgbClr val="2C4A76"/>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14" name="Shape 14"/>
          <p:cNvSpPr txBox="1">
            <a:spLocks noGrp="1"/>
          </p:cNvSpPr>
          <p:nvPr>
            <p:ph type="body" idx="1"/>
          </p:nvPr>
        </p:nvSpPr>
        <p:spPr>
          <a:xfrm>
            <a:off x="457200" y="1333500"/>
            <a:ext cx="8229600" cy="413975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dirty="0"/>
          </a:p>
        </p:txBody>
      </p:sp>
      <p:sp>
        <p:nvSpPr>
          <p:cNvPr id="15" name="Shape 15"/>
          <p:cNvSpPr txBox="1">
            <a:spLocks noGrp="1"/>
          </p:cNvSpPr>
          <p:nvPr>
            <p:ph type="sldNum" idx="12"/>
          </p:nvPr>
        </p:nvSpPr>
        <p:spPr>
          <a:xfrm>
            <a:off x="8556792" y="5277612"/>
            <a:ext cx="548699" cy="437249"/>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cxnSp>
        <p:nvCxnSpPr>
          <p:cNvPr id="16" name="Shape 16"/>
          <p:cNvCxnSpPr/>
          <p:nvPr/>
        </p:nvCxnSpPr>
        <p:spPr>
          <a:xfrm>
            <a:off x="343950" y="1167542"/>
            <a:ext cx="8456100" cy="0"/>
          </a:xfrm>
          <a:prstGeom prst="straightConnector1">
            <a:avLst/>
          </a:prstGeom>
          <a:noFill/>
          <a:ln w="76200" cap="flat" cmpd="sng">
            <a:solidFill>
              <a:srgbClr val="4A7DBB"/>
            </a:solidFill>
            <a:prstDash val="solid"/>
            <a:round/>
            <a:headEnd type="none" w="lg" len="lg"/>
            <a:tailEnd type="none" w="lg" len="lg"/>
          </a:ln>
        </p:spPr>
      </p:cxnSp>
      <p:cxnSp>
        <p:nvCxnSpPr>
          <p:cNvPr id="6" name="Shape 45"/>
          <p:cNvCxnSpPr/>
          <p:nvPr userDrawn="1"/>
        </p:nvCxnSpPr>
        <p:spPr>
          <a:xfrm>
            <a:off x="343950" y="5560000"/>
            <a:ext cx="8456100" cy="0"/>
          </a:xfrm>
          <a:prstGeom prst="straightConnector1">
            <a:avLst/>
          </a:prstGeom>
          <a:noFill/>
          <a:ln w="76200" cap="flat" cmpd="sng">
            <a:solidFill>
              <a:srgbClr val="CCCCCC"/>
            </a:solidFill>
            <a:prstDash val="solid"/>
            <a:round/>
            <a:headEnd type="none" w="lg" len="lg"/>
            <a:tailEnd type="none" w="lg" len="lg"/>
          </a:ln>
        </p:spPr>
      </p:cxnSp>
      <p:pic>
        <p:nvPicPr>
          <p:cNvPr id="94209" name="Picture 1" descr="C:\Users\sue\Desktop\로고\ICNPM 로고.jpg"/>
          <p:cNvPicPr>
            <a:picLocks noChangeAspect="1" noChangeArrowheads="1"/>
          </p:cNvPicPr>
          <p:nvPr userDrawn="1"/>
        </p:nvPicPr>
        <p:blipFill>
          <a:blip r:embed="rId2" cstate="print"/>
          <a:srcRect/>
          <a:stretch>
            <a:fillRect/>
          </a:stretch>
        </p:blipFill>
        <p:spPr bwMode="auto">
          <a:xfrm>
            <a:off x="7164288" y="5137753"/>
            <a:ext cx="1581150" cy="317500"/>
          </a:xfrm>
          <a:prstGeom prst="rect">
            <a:avLst/>
          </a:prstGeom>
          <a:noFill/>
        </p:spPr>
      </p:pic>
    </p:spTree>
    <p:extLst>
      <p:ext uri="{BB962C8B-B14F-4D97-AF65-F5344CB8AC3E}">
        <p14:creationId xmlns:p14="http://schemas.microsoft.com/office/powerpoint/2010/main" val="3143612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fld id="{00000000-1234-1234-1234-123412341234}" type="slidenum">
              <a:rPr lang="en" sz="1083" smtClean="0">
                <a:solidFill>
                  <a:schemeClr val="dk1"/>
                </a:solidFill>
              </a:rPr>
              <a:pPr/>
              <a:t>‹#›</a:t>
            </a:fld>
            <a:endParaRPr lang="en" sz="1083">
              <a:solidFill>
                <a:schemeClr val="dk1"/>
              </a:solidFill>
            </a:endParaRPr>
          </a:p>
        </p:txBody>
      </p:sp>
      <p:cxnSp>
        <p:nvCxnSpPr>
          <p:cNvPr id="6" name="Shape 16"/>
          <p:cNvCxnSpPr/>
          <p:nvPr userDrawn="1"/>
        </p:nvCxnSpPr>
        <p:spPr>
          <a:xfrm>
            <a:off x="343950" y="674818"/>
            <a:ext cx="8456100" cy="0"/>
          </a:xfrm>
          <a:prstGeom prst="straightConnector1">
            <a:avLst/>
          </a:prstGeom>
          <a:noFill/>
          <a:ln w="76200" cap="flat" cmpd="sng">
            <a:solidFill>
              <a:srgbClr val="4A7DBB"/>
            </a:solidFill>
            <a:prstDash val="solid"/>
            <a:round/>
            <a:headEnd type="none" w="lg" len="lg"/>
            <a:tailEnd type="none" w="lg" len="lg"/>
          </a:ln>
        </p:spPr>
      </p:cxnSp>
      <p:cxnSp>
        <p:nvCxnSpPr>
          <p:cNvPr id="5" name="Shape 45"/>
          <p:cNvCxnSpPr/>
          <p:nvPr userDrawn="1"/>
        </p:nvCxnSpPr>
        <p:spPr>
          <a:xfrm>
            <a:off x="343950" y="5560000"/>
            <a:ext cx="8456100" cy="0"/>
          </a:xfrm>
          <a:prstGeom prst="straightConnector1">
            <a:avLst/>
          </a:prstGeom>
          <a:noFill/>
          <a:ln w="76200" cap="flat" cmpd="sng">
            <a:solidFill>
              <a:srgbClr val="CCCCCC"/>
            </a:solidFill>
            <a:prstDash val="solid"/>
            <a:round/>
            <a:headEnd type="none" w="lg" len="lg"/>
            <a:tailEnd type="none" w="lg" len="lg"/>
          </a:ln>
        </p:spPr>
      </p:cxnSp>
      <p:pic>
        <p:nvPicPr>
          <p:cNvPr id="8" name="Picture 2" descr="C:\Users\sue\Desktop\로고\ICNPM 로고.jpg"/>
          <p:cNvPicPr>
            <a:picLocks noChangeAspect="1" noChangeArrowheads="1"/>
          </p:cNvPicPr>
          <p:nvPr userDrawn="1"/>
        </p:nvPicPr>
        <p:blipFill>
          <a:blip r:embed="rId2" cstate="print"/>
          <a:srcRect/>
          <a:stretch>
            <a:fillRect/>
          </a:stretch>
        </p:blipFill>
        <p:spPr bwMode="auto">
          <a:xfrm>
            <a:off x="7164288" y="5305773"/>
            <a:ext cx="1581150" cy="216024"/>
          </a:xfrm>
          <a:prstGeom prst="rect">
            <a:avLst/>
          </a:prstGeom>
          <a:noFill/>
        </p:spPr>
      </p:pic>
    </p:spTree>
    <p:extLst>
      <p:ext uri="{BB962C8B-B14F-4D97-AF65-F5344CB8AC3E}">
        <p14:creationId xmlns:p14="http://schemas.microsoft.com/office/powerpoint/2010/main" val="34925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Two Columns">
    <p:spTree>
      <p:nvGrpSpPr>
        <p:cNvPr id="1" name="Shape 17"/>
        <p:cNvGrpSpPr/>
        <p:nvPr/>
      </p:nvGrpSpPr>
      <p:grpSpPr>
        <a:xfrm>
          <a:off x="0" y="0"/>
          <a:ext cx="0" cy="0"/>
          <a:chOff x="0" y="0"/>
          <a:chExt cx="0" cy="0"/>
        </a:xfrm>
      </p:grpSpPr>
      <p:sp>
        <p:nvSpPr>
          <p:cNvPr id="21" name="Shape 21"/>
          <p:cNvSpPr txBox="1">
            <a:spLocks noGrp="1"/>
          </p:cNvSpPr>
          <p:nvPr>
            <p:ph type="sldNum" idx="12"/>
          </p:nvPr>
        </p:nvSpPr>
        <p:spPr>
          <a:xfrm>
            <a:off x="8556792" y="5277612"/>
            <a:ext cx="548699" cy="43724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cxnSp>
        <p:nvCxnSpPr>
          <p:cNvPr id="7" name="Shape 45"/>
          <p:cNvCxnSpPr/>
          <p:nvPr userDrawn="1"/>
        </p:nvCxnSpPr>
        <p:spPr>
          <a:xfrm>
            <a:off x="343950" y="5560000"/>
            <a:ext cx="8456100" cy="0"/>
          </a:xfrm>
          <a:prstGeom prst="straightConnector1">
            <a:avLst/>
          </a:prstGeom>
          <a:noFill/>
          <a:ln w="76200" cap="flat" cmpd="sng">
            <a:solidFill>
              <a:srgbClr val="CCCCCC"/>
            </a:solidFill>
            <a:prstDash val="solid"/>
            <a:round/>
            <a:headEnd type="none" w="lg" len="lg"/>
            <a:tailEnd type="none" w="lg" len="lg"/>
          </a:ln>
        </p:spPr>
      </p:cxnSp>
      <p:sp>
        <p:nvSpPr>
          <p:cNvPr id="9" name="Shape 19"/>
          <p:cNvSpPr txBox="1">
            <a:spLocks noGrp="1"/>
          </p:cNvSpPr>
          <p:nvPr>
            <p:ph type="body" idx="1"/>
          </p:nvPr>
        </p:nvSpPr>
        <p:spPr>
          <a:xfrm>
            <a:off x="457200" y="921063"/>
            <a:ext cx="3994500" cy="4552187"/>
          </a:xfrm>
          <a:prstGeom prst="rect">
            <a:avLst/>
          </a:prstGeom>
        </p:spPr>
        <p:txBody>
          <a:bodyPr lIns="91425" tIns="91425" rIns="91425" bIns="91425" anchor="t" anchorCtr="0"/>
          <a:lstStyle>
            <a:lvl1pPr>
              <a:spcBef>
                <a:spcPts val="0"/>
              </a:spcBef>
              <a:defRPr sz="2000">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ko-KR" altLang="en-US"/>
              <a:t>마스터 텍스트 스타일 편집</a:t>
            </a:r>
          </a:p>
        </p:txBody>
      </p:sp>
      <p:sp>
        <p:nvSpPr>
          <p:cNvPr id="10" name="Shape 20"/>
          <p:cNvSpPr txBox="1">
            <a:spLocks noGrp="1"/>
          </p:cNvSpPr>
          <p:nvPr>
            <p:ph type="body" idx="2"/>
          </p:nvPr>
        </p:nvSpPr>
        <p:spPr>
          <a:xfrm>
            <a:off x="4692273" y="921063"/>
            <a:ext cx="3994500" cy="4552187"/>
          </a:xfrm>
          <a:prstGeom prst="rect">
            <a:avLst/>
          </a:prstGeom>
        </p:spPr>
        <p:txBody>
          <a:bodyPr lIns="91425" tIns="91425" rIns="91425" bIns="91425" anchor="t" anchorCtr="0"/>
          <a:lstStyle>
            <a:lvl1pPr>
              <a:spcBef>
                <a:spcPts val="0"/>
              </a:spcBef>
              <a:defRPr sz="2000">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pPr lvl="0"/>
            <a:r>
              <a:rPr lang="ko-KR" altLang="en-US"/>
              <a:t>마스터 텍스트 스타일 편집</a:t>
            </a:r>
          </a:p>
        </p:txBody>
      </p:sp>
      <p:sp>
        <p:nvSpPr>
          <p:cNvPr id="13" name="Shape 13"/>
          <p:cNvSpPr txBox="1">
            <a:spLocks noGrp="1"/>
          </p:cNvSpPr>
          <p:nvPr>
            <p:ph type="title"/>
          </p:nvPr>
        </p:nvSpPr>
        <p:spPr>
          <a:xfrm>
            <a:off x="457200" y="171677"/>
            <a:ext cx="8229600" cy="534660"/>
          </a:xfrm>
          <a:prstGeom prst="rect">
            <a:avLst/>
          </a:prstGeom>
        </p:spPr>
        <p:txBody>
          <a:bodyPr lIns="91425" tIns="91425" rIns="91425" bIns="91425" anchor="b" anchorCtr="0"/>
          <a:lstStyle>
            <a:lvl1pPr>
              <a:spcBef>
                <a:spcPts val="0"/>
              </a:spcBef>
              <a:defRPr sz="2400">
                <a:solidFill>
                  <a:srgbClr val="2C4A76"/>
                </a:solidFill>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ko-KR" altLang="en-US"/>
              <a:t>마스터 제목 스타일 편집</a:t>
            </a:r>
            <a:endParaRPr dirty="0"/>
          </a:p>
        </p:txBody>
      </p:sp>
      <p:cxnSp>
        <p:nvCxnSpPr>
          <p:cNvPr id="14" name="Shape 16"/>
          <p:cNvCxnSpPr/>
          <p:nvPr userDrawn="1"/>
        </p:nvCxnSpPr>
        <p:spPr>
          <a:xfrm>
            <a:off x="343950" y="727450"/>
            <a:ext cx="8456100" cy="0"/>
          </a:xfrm>
          <a:prstGeom prst="straightConnector1">
            <a:avLst/>
          </a:prstGeom>
          <a:noFill/>
          <a:ln w="76200" cap="flat" cmpd="sng">
            <a:solidFill>
              <a:srgbClr val="4A7DBB"/>
            </a:solidFill>
            <a:prstDash val="solid"/>
            <a:round/>
            <a:headEnd type="none" w="lg" len="lg"/>
            <a:tailEnd type="none" w="lg" len="lg"/>
          </a:ln>
        </p:spPr>
      </p:cxnSp>
      <p:pic>
        <p:nvPicPr>
          <p:cNvPr id="11" name="Picture 1" descr="C:\Users\sue\Desktop\로고\ICNPM 로고.jpg">
            <a:extLst>
              <a:ext uri="{FF2B5EF4-FFF2-40B4-BE49-F238E27FC236}">
                <a16:creationId xmlns:a16="http://schemas.microsoft.com/office/drawing/2014/main" id="{3E7FC41D-27A3-4AB2-AE80-2D3258AB6AC7}"/>
              </a:ext>
            </a:extLst>
          </p:cNvPr>
          <p:cNvPicPr>
            <a:picLocks noChangeAspect="1" noChangeArrowheads="1"/>
          </p:cNvPicPr>
          <p:nvPr userDrawn="1"/>
        </p:nvPicPr>
        <p:blipFill>
          <a:blip r:embed="rId2" cstate="print"/>
          <a:srcRect/>
          <a:stretch>
            <a:fillRect/>
          </a:stretch>
        </p:blipFill>
        <p:spPr bwMode="auto">
          <a:xfrm>
            <a:off x="7647922" y="5263760"/>
            <a:ext cx="1152128" cy="19128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제목만">
    <p:spTree>
      <p:nvGrpSpPr>
        <p:cNvPr id="1" name="Shape 22"/>
        <p:cNvGrpSpPr/>
        <p:nvPr/>
      </p:nvGrpSpPr>
      <p:grpSpPr>
        <a:xfrm>
          <a:off x="0" y="0"/>
          <a:ext cx="0" cy="0"/>
          <a:chOff x="0" y="0"/>
          <a:chExt cx="0" cy="0"/>
        </a:xfrm>
      </p:grpSpPr>
      <p:sp>
        <p:nvSpPr>
          <p:cNvPr id="24" name="Shape 24"/>
          <p:cNvSpPr txBox="1">
            <a:spLocks noGrp="1"/>
          </p:cNvSpPr>
          <p:nvPr>
            <p:ph type="sldNum" idx="12"/>
          </p:nvPr>
        </p:nvSpPr>
        <p:spPr>
          <a:xfrm>
            <a:off x="8556792" y="5277612"/>
            <a:ext cx="548699" cy="43724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cxnSp>
        <p:nvCxnSpPr>
          <p:cNvPr id="6" name="Shape 45"/>
          <p:cNvCxnSpPr/>
          <p:nvPr userDrawn="1"/>
        </p:nvCxnSpPr>
        <p:spPr>
          <a:xfrm>
            <a:off x="343950" y="5560000"/>
            <a:ext cx="8456100" cy="0"/>
          </a:xfrm>
          <a:prstGeom prst="straightConnector1">
            <a:avLst/>
          </a:prstGeom>
          <a:noFill/>
          <a:ln w="76200" cap="flat" cmpd="sng">
            <a:solidFill>
              <a:srgbClr val="CCCCCC"/>
            </a:solidFill>
            <a:prstDash val="solid"/>
            <a:round/>
            <a:headEnd type="none" w="lg" len="lg"/>
            <a:tailEnd type="none" w="lg" len="lg"/>
          </a:ln>
        </p:spPr>
      </p:cxnSp>
      <p:sp>
        <p:nvSpPr>
          <p:cNvPr id="9" name="Shape 13"/>
          <p:cNvSpPr txBox="1">
            <a:spLocks noGrp="1"/>
          </p:cNvSpPr>
          <p:nvPr>
            <p:ph type="title"/>
          </p:nvPr>
        </p:nvSpPr>
        <p:spPr>
          <a:xfrm>
            <a:off x="457200" y="171677"/>
            <a:ext cx="8229600" cy="534660"/>
          </a:xfrm>
          <a:prstGeom prst="rect">
            <a:avLst/>
          </a:prstGeom>
        </p:spPr>
        <p:txBody>
          <a:bodyPr lIns="91425" tIns="91425" rIns="91425" bIns="91425" anchor="b" anchorCtr="0"/>
          <a:lstStyle>
            <a:lvl1pPr>
              <a:spcBef>
                <a:spcPts val="0"/>
              </a:spcBef>
              <a:defRPr sz="2400">
                <a:solidFill>
                  <a:srgbClr val="2C4A76"/>
                </a:solidFill>
                <a:latin typeface="나눔고딕"/>
                <a:ea typeface="나눔고딕"/>
                <a:cs typeface="나눔고딕"/>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r>
              <a:rPr lang="ko-KR" altLang="en-US"/>
              <a:t>마스터 제목 스타일 편집</a:t>
            </a:r>
            <a:endParaRPr dirty="0"/>
          </a:p>
        </p:txBody>
      </p:sp>
      <p:cxnSp>
        <p:nvCxnSpPr>
          <p:cNvPr id="10" name="Shape 16"/>
          <p:cNvCxnSpPr/>
          <p:nvPr userDrawn="1"/>
        </p:nvCxnSpPr>
        <p:spPr>
          <a:xfrm>
            <a:off x="343950" y="727450"/>
            <a:ext cx="8456100" cy="0"/>
          </a:xfrm>
          <a:prstGeom prst="straightConnector1">
            <a:avLst/>
          </a:prstGeom>
          <a:noFill/>
          <a:ln w="76200" cap="flat" cmpd="sng">
            <a:solidFill>
              <a:srgbClr val="4A7DBB"/>
            </a:solidFill>
            <a:prstDash val="solid"/>
            <a:round/>
            <a:headEnd type="none" w="lg" len="lg"/>
            <a:tailEnd type="none" w="lg" len="lg"/>
          </a:ln>
        </p:spPr>
      </p:cxnSp>
      <p:pic>
        <p:nvPicPr>
          <p:cNvPr id="8" name="Picture 1" descr="C:\Users\sue\Desktop\로고\ICNPM 로고.jpg">
            <a:extLst>
              <a:ext uri="{FF2B5EF4-FFF2-40B4-BE49-F238E27FC236}">
                <a16:creationId xmlns:a16="http://schemas.microsoft.com/office/drawing/2014/main" id="{0C2C54E7-2ACF-4E63-BE1E-DD039DCCF6A3}"/>
              </a:ext>
            </a:extLst>
          </p:cNvPr>
          <p:cNvPicPr>
            <a:picLocks noChangeAspect="1" noChangeArrowheads="1"/>
          </p:cNvPicPr>
          <p:nvPr userDrawn="1"/>
        </p:nvPicPr>
        <p:blipFill>
          <a:blip r:embed="rId2" cstate="print"/>
          <a:srcRect/>
          <a:stretch>
            <a:fillRect/>
          </a:stretch>
        </p:blipFill>
        <p:spPr bwMode="auto">
          <a:xfrm>
            <a:off x="7811832" y="5309500"/>
            <a:ext cx="874872" cy="145249"/>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aption">
    <p:spTree>
      <p:nvGrpSpPr>
        <p:cNvPr id="1" name="Shape 25"/>
        <p:cNvGrpSpPr/>
        <p:nvPr/>
      </p:nvGrpSpPr>
      <p:grpSpPr>
        <a:xfrm>
          <a:off x="0" y="0"/>
          <a:ext cx="0" cy="0"/>
          <a:chOff x="0" y="0"/>
          <a:chExt cx="0" cy="0"/>
        </a:xfrm>
      </p:grpSpPr>
      <p:sp>
        <p:nvSpPr>
          <p:cNvPr id="27" name="Shape 27"/>
          <p:cNvSpPr txBox="1">
            <a:spLocks noGrp="1"/>
          </p:cNvSpPr>
          <p:nvPr>
            <p:ph type="sldNum" idx="12"/>
          </p:nvPr>
        </p:nvSpPr>
        <p:spPr>
          <a:xfrm>
            <a:off x="8556792" y="5277612"/>
            <a:ext cx="548699" cy="437249"/>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
        <p:nvSpPr>
          <p:cNvPr id="4" name="Rectangle 3"/>
          <p:cNvSpPr/>
          <p:nvPr userDrawn="1"/>
        </p:nvSpPr>
        <p:spPr>
          <a:xfrm>
            <a:off x="0" y="5383658"/>
            <a:ext cx="9144000" cy="331342"/>
          </a:xfrm>
          <a:prstGeom prst="rect">
            <a:avLst/>
          </a:prstGeom>
          <a:solidFill>
            <a:schemeClr val="accent1"/>
          </a:solidFill>
          <a:ln>
            <a:solidFill>
              <a:srgbClr val="3A81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hape 26"/>
          <p:cNvSpPr txBox="1">
            <a:spLocks noGrp="1"/>
          </p:cNvSpPr>
          <p:nvPr>
            <p:ph type="body" idx="1"/>
          </p:nvPr>
        </p:nvSpPr>
        <p:spPr>
          <a:xfrm>
            <a:off x="457200" y="4895898"/>
            <a:ext cx="8229600" cy="577250"/>
          </a:xfrm>
          <a:prstGeom prst="rect">
            <a:avLst/>
          </a:prstGeom>
        </p:spPr>
        <p:txBody>
          <a:bodyPr lIns="91425" tIns="91425" rIns="91425" bIns="91425" anchor="t" anchorCtr="0"/>
          <a:lstStyle>
            <a:lvl1pPr algn="ctr">
              <a:spcBef>
                <a:spcPts val="360"/>
              </a:spcBef>
              <a:buSzPct val="100000"/>
              <a:buNone/>
              <a:defRPr sz="1500">
                <a:solidFill>
                  <a:srgbClr val="3A81BA"/>
                </a:solidFill>
                <a:latin typeface="나눔고딕"/>
                <a:ea typeface="나눔고딕"/>
                <a:cs typeface="나눔고딕"/>
              </a:defRPr>
            </a:lvl1pPr>
          </a:lstStyle>
          <a:p>
            <a:pPr lvl="0"/>
            <a:r>
              <a:rPr lang="ko-KR" altLang="en-US"/>
              <a:t>마스터 텍스트 스타일 편집</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3" name="Slide Number Placeholder 2"/>
          <p:cNvSpPr>
            <a:spLocks noGrp="1"/>
          </p:cNvSpPr>
          <p:nvPr>
            <p:ph type="sldNum" idx="10"/>
          </p:nvPr>
        </p:nvSpPr>
        <p:spPr/>
        <p:txBody>
          <a:bodyPr/>
          <a:lstStyle/>
          <a:p>
            <a:pPr algn="r">
              <a:spcBef>
                <a:spcPts val="0"/>
              </a:spcBef>
              <a:buNone/>
            </a:pPr>
            <a:fld id="{00000000-1234-1234-1234-123412341234}" type="slidenum">
              <a:rPr lang="en" sz="1300" smtClean="0">
                <a:solidFill>
                  <a:schemeClr val="dk1"/>
                </a:solidFill>
              </a:rPr>
              <a:t>‹#›</a:t>
            </a:fld>
            <a:endParaRPr lang="en" sz="1300">
              <a:solidFill>
                <a:schemeClr val="dk1"/>
              </a:solidFill>
            </a:endParaRPr>
          </a:p>
        </p:txBody>
      </p:sp>
      <p:cxnSp>
        <p:nvCxnSpPr>
          <p:cNvPr id="6" name="Shape 16"/>
          <p:cNvCxnSpPr/>
          <p:nvPr userDrawn="1"/>
        </p:nvCxnSpPr>
        <p:spPr>
          <a:xfrm>
            <a:off x="343950" y="674818"/>
            <a:ext cx="8456100" cy="0"/>
          </a:xfrm>
          <a:prstGeom prst="straightConnector1">
            <a:avLst/>
          </a:prstGeom>
          <a:noFill/>
          <a:ln w="76200" cap="flat" cmpd="sng">
            <a:solidFill>
              <a:srgbClr val="4A7DBB"/>
            </a:solidFill>
            <a:prstDash val="solid"/>
            <a:round/>
            <a:headEnd type="none" w="lg" len="lg"/>
            <a:tailEnd type="none" w="lg" len="lg"/>
          </a:ln>
        </p:spPr>
      </p:cxnSp>
      <p:cxnSp>
        <p:nvCxnSpPr>
          <p:cNvPr id="7" name="Shape 45"/>
          <p:cNvCxnSpPr/>
          <p:nvPr userDrawn="1"/>
        </p:nvCxnSpPr>
        <p:spPr>
          <a:xfrm>
            <a:off x="343950" y="5015998"/>
            <a:ext cx="8456100" cy="0"/>
          </a:xfrm>
          <a:prstGeom prst="straightConnector1">
            <a:avLst/>
          </a:prstGeom>
          <a:noFill/>
          <a:ln w="76200"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3658193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775355"/>
            <a:ext cx="7772400" cy="1225021"/>
          </a:xfrm>
        </p:spPr>
        <p:txBody>
          <a:bodyPr/>
          <a:lstStyle/>
          <a:p>
            <a:r>
              <a:rPr lang="ko-KR" altLang="en-US"/>
              <a:t>마스터 제목 스타일 편집</a:t>
            </a:r>
          </a:p>
        </p:txBody>
      </p:sp>
      <p:sp>
        <p:nvSpPr>
          <p:cNvPr id="3" name="부제목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D3629FC-BA5B-4A80-A1E6-C23C0B0DED22}" type="slidenum">
              <a:rPr lang="ko-KR" altLang="en-US" smtClean="0"/>
              <a:pPr/>
              <a:t>‹#›</a:t>
            </a:fld>
            <a:endParaRPr lang="ko-KR" altLang="en-US"/>
          </a:p>
        </p:txBody>
      </p:sp>
      <p:pic>
        <p:nvPicPr>
          <p:cNvPr id="18433" name="Picture 1" descr="C:\Users\sue\Desktop\로고\ICNPM 로고.jpg"/>
          <p:cNvPicPr>
            <a:picLocks noChangeAspect="1" noChangeArrowheads="1"/>
          </p:cNvPicPr>
          <p:nvPr userDrawn="1"/>
        </p:nvPicPr>
        <p:blipFill>
          <a:blip r:embed="rId2" cstate="print"/>
          <a:srcRect/>
          <a:stretch>
            <a:fillRect/>
          </a:stretch>
        </p:blipFill>
        <p:spPr bwMode="auto">
          <a:xfrm>
            <a:off x="7620000" y="5389882"/>
            <a:ext cx="948134" cy="118423"/>
          </a:xfrm>
          <a:prstGeom prst="rect">
            <a:avLst/>
          </a:prstGeom>
          <a:noFill/>
        </p:spPr>
      </p:pic>
    </p:spTree>
    <p:extLst>
      <p:ext uri="{BB962C8B-B14F-4D97-AF65-F5344CB8AC3E}">
        <p14:creationId xmlns:p14="http://schemas.microsoft.com/office/powerpoint/2010/main" val="282126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D3629FC-BA5B-4A80-A1E6-C23C0B0DED22}" type="slidenum">
              <a:rPr lang="ko-KR" altLang="en-US" smtClean="0"/>
              <a:pPr/>
              <a:t>‹#›</a:t>
            </a:fld>
            <a:endParaRPr lang="ko-KR" altLang="en-US"/>
          </a:p>
        </p:txBody>
      </p:sp>
      <p:pic>
        <p:nvPicPr>
          <p:cNvPr id="17409" name="Picture 1" descr="C:\Users\sue\Desktop\로고\ICNPM 로고.jpg"/>
          <p:cNvPicPr>
            <a:picLocks noChangeAspect="1" noChangeArrowheads="1"/>
          </p:cNvPicPr>
          <p:nvPr userDrawn="1"/>
        </p:nvPicPr>
        <p:blipFill>
          <a:blip r:embed="rId2" cstate="print"/>
          <a:srcRect/>
          <a:stretch>
            <a:fillRect/>
          </a:stretch>
        </p:blipFill>
        <p:spPr bwMode="auto">
          <a:xfrm>
            <a:off x="7677806" y="5349330"/>
            <a:ext cx="1014657" cy="140381"/>
          </a:xfrm>
          <a:prstGeom prst="rect">
            <a:avLst/>
          </a:prstGeom>
          <a:noFill/>
        </p:spPr>
      </p:pic>
    </p:spTree>
    <p:extLst>
      <p:ext uri="{BB962C8B-B14F-4D97-AF65-F5344CB8AC3E}">
        <p14:creationId xmlns:p14="http://schemas.microsoft.com/office/powerpoint/2010/main" val="367977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672417"/>
            <a:ext cx="7772400" cy="1135063"/>
          </a:xfrm>
        </p:spPr>
        <p:txBody>
          <a:bodyPr anchor="t"/>
          <a:lstStyle>
            <a:lvl1pPr algn="l">
              <a:defRPr sz="3333" b="1" cap="all"/>
            </a:lvl1pPr>
          </a:lstStyle>
          <a:p>
            <a:r>
              <a:rPr lang="ko-KR" altLang="en-US"/>
              <a:t>마스터 제목 스타일 편집</a:t>
            </a:r>
          </a:p>
        </p:txBody>
      </p:sp>
      <p:sp>
        <p:nvSpPr>
          <p:cNvPr id="3" name="텍스트 개체 틀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197657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90904FEA-A6CB-4640-A54E-9A72B68DCD37}" type="datetimeFigureOut">
              <a:rPr lang="ko-KR" altLang="en-US" smtClean="0"/>
              <a:pPr/>
              <a:t>2019-02-24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D3629FC-BA5B-4A80-A1E6-C23C0B0DED22}" type="slidenum">
              <a:rPr lang="ko-KR" altLang="en-US" smtClean="0"/>
              <a:pPr/>
              <a:t>‹#›</a:t>
            </a:fld>
            <a:endParaRPr lang="ko-KR" altLang="en-US"/>
          </a:p>
        </p:txBody>
      </p:sp>
      <p:pic>
        <p:nvPicPr>
          <p:cNvPr id="8" name="Picture 1" descr="C:\Users\sue\Desktop\로고\ICNPM 로고.jpg">
            <a:extLst>
              <a:ext uri="{FF2B5EF4-FFF2-40B4-BE49-F238E27FC236}">
                <a16:creationId xmlns:a16="http://schemas.microsoft.com/office/drawing/2014/main" id="{757BBCAA-0F73-4C61-BCA8-AC595BCC7E33}"/>
              </a:ext>
            </a:extLst>
          </p:cNvPr>
          <p:cNvPicPr>
            <a:picLocks noChangeAspect="1" noChangeArrowheads="1"/>
          </p:cNvPicPr>
          <p:nvPr userDrawn="1"/>
        </p:nvPicPr>
        <p:blipFill>
          <a:blip r:embed="rId2" cstate="print"/>
          <a:srcRect/>
          <a:stretch>
            <a:fillRect/>
          </a:stretch>
        </p:blipFill>
        <p:spPr bwMode="auto">
          <a:xfrm>
            <a:off x="7824951" y="5422675"/>
            <a:ext cx="917356" cy="126919"/>
          </a:xfrm>
          <a:prstGeom prst="rect">
            <a:avLst/>
          </a:prstGeom>
          <a:noFill/>
        </p:spPr>
      </p:pic>
    </p:spTree>
    <p:extLst>
      <p:ext uri="{BB962C8B-B14F-4D97-AF65-F5344CB8AC3E}">
        <p14:creationId xmlns:p14="http://schemas.microsoft.com/office/powerpoint/2010/main" val="4589160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28864"/>
            <a:ext cx="8229600" cy="9525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333500"/>
            <a:ext cx="8229600" cy="413975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2" y="5277612"/>
            <a:ext cx="548699" cy="437249"/>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hf sldNum="0" hdr="0" ftr="0" dt="0"/>
  <p:txStyles>
    <p:titleStyle>
      <a:defPPr marR="0" algn="l" rtl="0">
        <a:lnSpc>
          <a:spcPct val="100000"/>
        </a:lnSpc>
        <a:spcBef>
          <a:spcPts val="0"/>
        </a:spcBef>
        <a:spcAft>
          <a:spcPts val="0"/>
        </a:spcAft>
      </a:defPPr>
      <a:lvl1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latin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90904FEA-A6CB-4640-A54E-9A72B68DCD37}" type="datetimeFigureOut">
              <a:rPr lang="ko-KR" altLang="en-US" smtClean="0"/>
              <a:pPr/>
              <a:t>2019-02-24</a:t>
            </a:fld>
            <a:endParaRPr lang="ko-KR" altLang="en-US"/>
          </a:p>
        </p:txBody>
      </p:sp>
      <p:sp>
        <p:nvSpPr>
          <p:cNvPr id="5" name="바닥글 개체 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ED3629FC-BA5B-4A80-A1E6-C23C0B0DED22}" type="slidenum">
              <a:rPr lang="ko-KR" altLang="en-US" smtClean="0"/>
              <a:pPr/>
              <a:t>‹#›</a:t>
            </a:fld>
            <a:endParaRPr lang="ko-KR" altLang="en-US"/>
          </a:p>
        </p:txBody>
      </p:sp>
    </p:spTree>
    <p:extLst>
      <p:ext uri="{BB962C8B-B14F-4D97-AF65-F5344CB8AC3E}">
        <p14:creationId xmlns:p14="http://schemas.microsoft.com/office/powerpoint/2010/main" val="223508902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xStyles>
    <p:titleStyle>
      <a:lvl1pPr algn="ctr" defTabSz="761970" rtl="0" eaLnBrk="1" latinLnBrk="1"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1"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1"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1"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1"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ko-KR"/>
      </a:defPPr>
      <a:lvl1pPr marL="0" algn="l" defTabSz="761970" rtl="0" eaLnBrk="1" latinLnBrk="1" hangingPunct="1">
        <a:defRPr sz="1500" kern="1200">
          <a:solidFill>
            <a:schemeClr val="tx1"/>
          </a:solidFill>
          <a:latin typeface="+mn-lt"/>
          <a:ea typeface="+mn-ea"/>
          <a:cs typeface="+mn-cs"/>
        </a:defRPr>
      </a:lvl1pPr>
      <a:lvl2pPr marL="380985" algn="l" defTabSz="761970" rtl="0" eaLnBrk="1" latinLnBrk="1" hangingPunct="1">
        <a:defRPr sz="1500" kern="1200">
          <a:solidFill>
            <a:schemeClr val="tx1"/>
          </a:solidFill>
          <a:latin typeface="+mn-lt"/>
          <a:ea typeface="+mn-ea"/>
          <a:cs typeface="+mn-cs"/>
        </a:defRPr>
      </a:lvl2pPr>
      <a:lvl3pPr marL="761970" algn="l" defTabSz="761970" rtl="0" eaLnBrk="1" latinLnBrk="1" hangingPunct="1">
        <a:defRPr sz="1500" kern="1200">
          <a:solidFill>
            <a:schemeClr val="tx1"/>
          </a:solidFill>
          <a:latin typeface="+mn-lt"/>
          <a:ea typeface="+mn-ea"/>
          <a:cs typeface="+mn-cs"/>
        </a:defRPr>
      </a:lvl3pPr>
      <a:lvl4pPr marL="1142954" algn="l" defTabSz="761970" rtl="0" eaLnBrk="1" latinLnBrk="1" hangingPunct="1">
        <a:defRPr sz="1500" kern="1200">
          <a:solidFill>
            <a:schemeClr val="tx1"/>
          </a:solidFill>
          <a:latin typeface="+mn-lt"/>
          <a:ea typeface="+mn-ea"/>
          <a:cs typeface="+mn-cs"/>
        </a:defRPr>
      </a:lvl4pPr>
      <a:lvl5pPr marL="1523939" algn="l" defTabSz="761970" rtl="0" eaLnBrk="1" latinLnBrk="1" hangingPunct="1">
        <a:defRPr sz="1500" kern="1200">
          <a:solidFill>
            <a:schemeClr val="tx1"/>
          </a:solidFill>
          <a:latin typeface="+mn-lt"/>
          <a:ea typeface="+mn-ea"/>
          <a:cs typeface="+mn-cs"/>
        </a:defRPr>
      </a:lvl5pPr>
      <a:lvl6pPr marL="1904924" algn="l" defTabSz="761970" rtl="0" eaLnBrk="1" latinLnBrk="1" hangingPunct="1">
        <a:defRPr sz="1500" kern="1200">
          <a:solidFill>
            <a:schemeClr val="tx1"/>
          </a:solidFill>
          <a:latin typeface="+mn-lt"/>
          <a:ea typeface="+mn-ea"/>
          <a:cs typeface="+mn-cs"/>
        </a:defRPr>
      </a:lvl6pPr>
      <a:lvl7pPr marL="2285909" algn="l" defTabSz="761970" rtl="0" eaLnBrk="1" latinLnBrk="1" hangingPunct="1">
        <a:defRPr sz="1500" kern="1200">
          <a:solidFill>
            <a:schemeClr val="tx1"/>
          </a:solidFill>
          <a:latin typeface="+mn-lt"/>
          <a:ea typeface="+mn-ea"/>
          <a:cs typeface="+mn-cs"/>
        </a:defRPr>
      </a:lvl7pPr>
      <a:lvl8pPr marL="2666893" algn="l" defTabSz="761970" rtl="0" eaLnBrk="1" latinLnBrk="1" hangingPunct="1">
        <a:defRPr sz="1500" kern="1200">
          <a:solidFill>
            <a:schemeClr val="tx1"/>
          </a:solidFill>
          <a:latin typeface="+mn-lt"/>
          <a:ea typeface="+mn-ea"/>
          <a:cs typeface="+mn-cs"/>
        </a:defRPr>
      </a:lvl8pPr>
      <a:lvl9pPr marL="3047878" algn="l" defTabSz="761970" rtl="0" eaLnBrk="1" latinLnBrk="1"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icnpm.org/"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jpeg"/><Relationship Id="rId3" Type="http://schemas.openxmlformats.org/officeDocument/2006/relationships/diagramLayout" Target="../diagrams/layout4.xml"/><Relationship Id="rId7" Type="http://schemas.openxmlformats.org/officeDocument/2006/relationships/image" Target="../media/image10.png"/><Relationship Id="rId12" Type="http://schemas.openxmlformats.org/officeDocument/2006/relationships/hyperlink" Target="http://www.google.co.kr/url?sa=i&amp;rct=j&amp;q=&amp;esrc=s&amp;source=images&amp;cd=&amp;cad=rja&amp;uact=8&amp;ved=0ahUKEwj0l6m90vvNAhVGoJQKHTzRBEwQjRwIBw&amp;url=http://bmtoolbox.net/model-patterns/sharing_economy/&amp;bvm=bv.127178174,d.dGo&amp;psig=AFQjCNGc_oatAuCNRK0p7yQ2aPiSDeJAQg&amp;ust=1468884264857010" TargetMode="Externa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11" Type="http://schemas.openxmlformats.org/officeDocument/2006/relationships/image" Target="../media/image12.png"/><Relationship Id="rId5" Type="http://schemas.openxmlformats.org/officeDocument/2006/relationships/diagramColors" Target="../diagrams/colors4.xml"/><Relationship Id="rId10" Type="http://schemas.openxmlformats.org/officeDocument/2006/relationships/image" Target="../media/image11.png"/><Relationship Id="rId4" Type="http://schemas.openxmlformats.org/officeDocument/2006/relationships/diagramQuickStyle" Target="../diagrams/quickStyle4.xml"/><Relationship Id="rId9" Type="http://schemas.openxmlformats.org/officeDocument/2006/relationships/hyperlink" Target="http://www.google.co.kr/url?sa=i&amp;rct=j&amp;q=&amp;esrc=s&amp;source=images&amp;cd=&amp;cad=rja&amp;uact=8&amp;ved=0ahUKEwiuhZOP0PvNAhXGEpQKHawMDa8QjRwIBw&amp;url=http://verasage.com/tsoe/march-6-2015-show-notes-interview-with-joseph-pine/&amp;psig=AFQjCNEhO06EnaC3aWrKNjmFKl-QiMPNDw&amp;ust=146888329473265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jpeg"/><Relationship Id="rId2" Type="http://schemas.openxmlformats.org/officeDocument/2006/relationships/hyperlink" Target="https://www.google.co.kr/url?sa=i&amp;rct=j&amp;q=&amp;esrc=s&amp;source=images&amp;cd=&amp;ved=2ahUKEwjOjqW6o_DaAhUIGpQKHWgWALMQjRx6BAgBEAU&amp;url=https://steemit.com/kr/@mechuriya/4-steem-token-economy&amp;psig=AOvVaw3-cpKAu4kwWxyVyb5yIxyi&amp;ust=1525668175422771" TargetMode="External"/><Relationship Id="rId1" Type="http://schemas.openxmlformats.org/officeDocument/2006/relationships/slideLayout" Target="../slideLayouts/slideLayout11.xml"/><Relationship Id="rId6" Type="http://schemas.openxmlformats.org/officeDocument/2006/relationships/hyperlink" Target="https://www.google.co.kr/url?sa=i&amp;rct=j&amp;q=&amp;esrc=s&amp;source=images&amp;cd=&amp;cad=rja&amp;uact=8&amp;ved=2ahUKEwjWuNvRpvDaAhWKjZQKHTZjBAUQjRx6BAgBEAU&amp;url=https://weplay.co/instagram-role-attention-economy/&amp;psig=AOvVaw3TMldvPgfsA55UpZ5IEfMb&amp;ust=1525669103225030" TargetMode="External"/><Relationship Id="rId5" Type="http://schemas.openxmlformats.org/officeDocument/2006/relationships/image" Target="../media/image15.jpeg"/><Relationship Id="rId4" Type="http://schemas.openxmlformats.org/officeDocument/2006/relationships/hyperlink" Target="https://www.google.co.kr/url?sa=i&amp;rct=j&amp;q=&amp;esrc=s&amp;source=images&amp;cd=&amp;cad=rja&amp;uact=8&amp;ved=2ahUKEwi0g6uPpvDaAhWFj5QKHawHDykQjRx6BAgBEAU&amp;url=https://www.pinterest.com/pin/506443920578233216/&amp;psig=AOvVaw1XQ1cBSpBvOfiTOxbECox-&amp;ust=1525668885154325"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diagramData" Target="../diagrams/data1.xml"/><Relationship Id="rId5" Type="http://schemas.openxmlformats.org/officeDocument/2006/relationships/image" Target="../media/image3.emf"/><Relationship Id="rId10" Type="http://schemas.microsoft.com/office/2007/relationships/diagramDrawing" Target="../diagrams/drawing1.xml"/><Relationship Id="rId4" Type="http://schemas.openxmlformats.org/officeDocument/2006/relationships/package" Target="../embeddings/Microsoft_PowerPoint_Slide.sldx"/><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www.classy.org/blog/overcoming-the-4-barriers-that-keep-donors-from-givin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hyperlink" Target="http://www.purme.org/" TargetMode="Externa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PowerPoint_Slide1.sldx"/><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8.emf"/></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hyperlink" Target="http://www.afpnet.org/Publications/IssueDetail.cfm?itemnumber=35642"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kr/url?sa=i&amp;rct=j&amp;q=&amp;esrc=s&amp;source=images&amp;cd=&amp;cad=rja&amp;uact=8&amp;ved=2ahUKEwj2rrTj9sngAhVUFogKHcHXDGUQjRx6BAgBEAU&amp;url=https://www.imf.org/en/Topics/SDG&amp;psig=AOvVaw2E2AG3ILhWzopFMx9yILRc&amp;ust=1550738885882530"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alliancemagazine.org/wp-content/uploads/2017/07/OECD-data.png"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a:bodyPr>
          <a:lstStyle/>
          <a:p>
            <a:r>
              <a:rPr lang="en-US" altLang="ko-KR" b="1" dirty="0">
                <a:solidFill>
                  <a:srgbClr val="FF0000"/>
                </a:solidFill>
              </a:rPr>
              <a:t>What is Philanthropy </a:t>
            </a:r>
            <a:r>
              <a:rPr lang="en-US" altLang="ko-KR" b="1" dirty="0"/>
              <a:t>and how it is important  in current world</a:t>
            </a:r>
            <a:endParaRPr lang="ko-KR" altLang="en-US" b="1" dirty="0"/>
          </a:p>
        </p:txBody>
      </p:sp>
      <p:sp>
        <p:nvSpPr>
          <p:cNvPr id="3" name="부제목 2"/>
          <p:cNvSpPr>
            <a:spLocks noGrp="1"/>
          </p:cNvSpPr>
          <p:nvPr>
            <p:ph type="subTitle" idx="1"/>
          </p:nvPr>
        </p:nvSpPr>
        <p:spPr/>
        <p:txBody>
          <a:bodyPr>
            <a:normAutofit/>
          </a:bodyPr>
          <a:lstStyle/>
          <a:p>
            <a:endParaRPr lang="en-US" altLang="ko-KR" b="1" dirty="0"/>
          </a:p>
          <a:p>
            <a:pPr algn="r"/>
            <a:r>
              <a:rPr lang="en-US" altLang="ko-KR" sz="1583" b="1" dirty="0"/>
              <a:t>By </a:t>
            </a:r>
            <a:r>
              <a:rPr lang="en-US" altLang="ko-KR" sz="1583" b="1" dirty="0" err="1"/>
              <a:t>Bekay</a:t>
            </a:r>
            <a:r>
              <a:rPr lang="en-US" altLang="ko-KR" sz="1583" b="1" dirty="0"/>
              <a:t> </a:t>
            </a:r>
            <a:r>
              <a:rPr lang="en-US" altLang="ko-KR" sz="1583" b="1" dirty="0" err="1"/>
              <a:t>Ahn</a:t>
            </a:r>
            <a:r>
              <a:rPr lang="en-US" altLang="ko-KR" sz="1583" b="1" dirty="0"/>
              <a:t>, CFRE</a:t>
            </a:r>
          </a:p>
          <a:p>
            <a:pPr algn="r"/>
            <a:r>
              <a:rPr lang="en-US" altLang="ko-KR" sz="1583" b="1" dirty="0">
                <a:hlinkClick r:id="rId2"/>
              </a:rPr>
              <a:t>www.icnpm.org</a:t>
            </a:r>
            <a:endParaRPr lang="en-US" altLang="ko-KR" sz="1583" b="1" dirty="0"/>
          </a:p>
          <a:p>
            <a:pPr algn="r"/>
            <a:r>
              <a:rPr lang="en-US" altLang="ko-KR" sz="1583" b="1" dirty="0"/>
              <a:t>cfretrainer@gmail.com</a:t>
            </a:r>
            <a:endParaRPr lang="ko-KR" altLang="en-US" sz="1583" b="1" dirty="0"/>
          </a:p>
        </p:txBody>
      </p:sp>
      <p:pic>
        <p:nvPicPr>
          <p:cNvPr id="4" name="Picture 2" descr="what so what now what에 대한 이미지 검색결과"/>
          <p:cNvPicPr>
            <a:picLocks noChangeAspect="1" noChangeArrowheads="1"/>
          </p:cNvPicPr>
          <p:nvPr/>
        </p:nvPicPr>
        <p:blipFill>
          <a:blip r:embed="rId3" cstate="print"/>
          <a:srcRect/>
          <a:stretch>
            <a:fillRect/>
          </a:stretch>
        </p:blipFill>
        <p:spPr bwMode="auto">
          <a:xfrm>
            <a:off x="1811694" y="3277547"/>
            <a:ext cx="2088839" cy="136782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a:t>Philanthropic Evolution</a:t>
            </a:r>
            <a:endParaRPr lang="ko-KR" altLang="en-US" dirty="0"/>
          </a:p>
        </p:txBody>
      </p:sp>
      <p:sp>
        <p:nvSpPr>
          <p:cNvPr id="3" name="내용 개체 틀 2"/>
          <p:cNvSpPr>
            <a:spLocks noGrp="1"/>
          </p:cNvSpPr>
          <p:nvPr>
            <p:ph idx="4294967295"/>
          </p:nvPr>
        </p:nvSpPr>
        <p:spPr>
          <a:xfrm>
            <a:off x="1331639" y="917555"/>
            <a:ext cx="6858000" cy="1655763"/>
          </a:xfrm>
        </p:spPr>
        <p:txBody>
          <a:bodyPr/>
          <a:lstStyle/>
          <a:p>
            <a:pPr marL="285735" indent="-285735"/>
            <a:r>
              <a:rPr lang="en-US" altLang="ko-KR" sz="1667" dirty="0"/>
              <a:t>Charity</a:t>
            </a:r>
          </a:p>
          <a:p>
            <a:pPr marL="285735" indent="-285735"/>
            <a:r>
              <a:rPr lang="en-US" altLang="ko-KR" sz="1667" dirty="0"/>
              <a:t>Philanthropy</a:t>
            </a:r>
          </a:p>
          <a:p>
            <a:pPr marL="285735" indent="-285735"/>
            <a:r>
              <a:rPr lang="en-US" altLang="ko-KR" sz="1667" dirty="0"/>
              <a:t>Strategic Philanthropy</a:t>
            </a:r>
          </a:p>
          <a:p>
            <a:pPr marL="285735" indent="-285735"/>
            <a:r>
              <a:rPr lang="en-US" altLang="ko-KR" sz="1667" dirty="0"/>
              <a:t>Impact Investing</a:t>
            </a:r>
            <a:endParaRPr lang="ko-KR" altLang="en-US" sz="1667" dirty="0"/>
          </a:p>
        </p:txBody>
      </p:sp>
      <p:graphicFrame>
        <p:nvGraphicFramePr>
          <p:cNvPr id="6" name="내용 개체 틀 6"/>
          <p:cNvGraphicFramePr>
            <a:graphicFrameLocks/>
          </p:cNvGraphicFramePr>
          <p:nvPr>
            <p:extLst>
              <p:ext uri="{D42A27DB-BD31-4B8C-83A1-F6EECF244321}">
                <p14:modId xmlns:p14="http://schemas.microsoft.com/office/powerpoint/2010/main" val="3742940767"/>
              </p:ext>
            </p:extLst>
          </p:nvPr>
        </p:nvGraphicFramePr>
        <p:xfrm>
          <a:off x="1331640" y="2497460"/>
          <a:ext cx="6480721" cy="2299985"/>
        </p:xfrm>
        <a:graphic>
          <a:graphicData uri="http://schemas.openxmlformats.org/drawingml/2006/table">
            <a:tbl>
              <a:tblPr firstRow="1" bandRow="1">
                <a:tableStyleId>{5C22544A-7EE6-4342-B048-85BDC9FD1C3A}</a:tableStyleId>
              </a:tblPr>
              <a:tblGrid>
                <a:gridCol w="1082138">
                  <a:extLst>
                    <a:ext uri="{9D8B030D-6E8A-4147-A177-3AD203B41FA5}">
                      <a16:colId xmlns:a16="http://schemas.microsoft.com/office/drawing/2014/main" val="20000"/>
                    </a:ext>
                  </a:extLst>
                </a:gridCol>
                <a:gridCol w="2047863">
                  <a:extLst>
                    <a:ext uri="{9D8B030D-6E8A-4147-A177-3AD203B41FA5}">
                      <a16:colId xmlns:a16="http://schemas.microsoft.com/office/drawing/2014/main" val="20001"/>
                    </a:ext>
                  </a:extLst>
                </a:gridCol>
                <a:gridCol w="1560787">
                  <a:extLst>
                    <a:ext uri="{9D8B030D-6E8A-4147-A177-3AD203B41FA5}">
                      <a16:colId xmlns:a16="http://schemas.microsoft.com/office/drawing/2014/main" val="20002"/>
                    </a:ext>
                  </a:extLst>
                </a:gridCol>
                <a:gridCol w="1789933">
                  <a:extLst>
                    <a:ext uri="{9D8B030D-6E8A-4147-A177-3AD203B41FA5}">
                      <a16:colId xmlns:a16="http://schemas.microsoft.com/office/drawing/2014/main" val="20003"/>
                    </a:ext>
                  </a:extLst>
                </a:gridCol>
              </a:tblGrid>
              <a:tr h="462042">
                <a:tc>
                  <a:txBody>
                    <a:bodyPr/>
                    <a:lstStyle/>
                    <a:p>
                      <a:pPr algn="ctr"/>
                      <a:endParaRPr lang="en-US" sz="1400" b="1" dirty="0"/>
                    </a:p>
                  </a:txBody>
                  <a:tcPr marL="76200" marR="76200" marT="38100" marB="38100"/>
                </a:tc>
                <a:tc>
                  <a:txBody>
                    <a:bodyPr/>
                    <a:lstStyle/>
                    <a:p>
                      <a:pPr algn="ctr"/>
                      <a:r>
                        <a:rPr lang="en-US" sz="1400" dirty="0"/>
                        <a:t>Communication</a:t>
                      </a:r>
                      <a:endParaRPr lang="en-US" sz="1400" b="1" dirty="0"/>
                    </a:p>
                  </a:txBody>
                  <a:tcPr marL="76200" marR="76200" marT="38100" marB="38100"/>
                </a:tc>
                <a:tc>
                  <a:txBody>
                    <a:bodyPr/>
                    <a:lstStyle/>
                    <a:p>
                      <a:pPr algn="ctr"/>
                      <a:r>
                        <a:rPr lang="en-US" sz="1400" b="1" dirty="0"/>
                        <a:t>Methods</a:t>
                      </a:r>
                    </a:p>
                  </a:txBody>
                  <a:tcPr marL="76200" marR="76200" marT="38100" marB="38100"/>
                </a:tc>
                <a:tc>
                  <a:txBody>
                    <a:bodyPr/>
                    <a:lstStyle/>
                    <a:p>
                      <a:pPr algn="ctr"/>
                      <a:r>
                        <a:rPr lang="en-US" sz="1400" b="1" dirty="0"/>
                        <a:t>Goals</a:t>
                      </a:r>
                    </a:p>
                  </a:txBody>
                  <a:tcPr marL="76200" marR="76200" marT="38100" marB="38100"/>
                </a:tc>
                <a:extLst>
                  <a:ext uri="{0D108BD9-81ED-4DB2-BD59-A6C34878D82A}">
                    <a16:rowId xmlns:a16="http://schemas.microsoft.com/office/drawing/2014/main" val="10000"/>
                  </a:ext>
                </a:extLst>
              </a:tr>
              <a:tr h="533400">
                <a:tc>
                  <a:txBody>
                    <a:bodyPr/>
                    <a:lstStyle/>
                    <a:p>
                      <a:r>
                        <a:rPr lang="en-US" altLang="ko-KR" sz="1400" dirty="0"/>
                        <a:t>Giving</a:t>
                      </a:r>
                      <a:r>
                        <a:rPr lang="en-US" altLang="ko-KR" sz="1400" baseline="0" dirty="0"/>
                        <a:t> 1.0</a:t>
                      </a:r>
                      <a:endParaRPr lang="en-US" sz="1400" b="1" dirty="0"/>
                    </a:p>
                  </a:txBody>
                  <a:tcPr marL="76200" marR="76200" marT="38100" marB="38100"/>
                </a:tc>
                <a:tc>
                  <a:txBody>
                    <a:bodyPr/>
                    <a:lstStyle/>
                    <a:p>
                      <a:r>
                        <a:rPr lang="en-US" sz="1400" dirty="0"/>
                        <a:t>One</a:t>
                      </a:r>
                      <a:r>
                        <a:rPr lang="en-US" sz="1400" baseline="0" dirty="0"/>
                        <a:t> Way,  Website</a:t>
                      </a:r>
                      <a:endParaRPr lang="en-US" sz="1400" b="1" dirty="0"/>
                    </a:p>
                  </a:txBody>
                  <a:tcPr marL="76200" marR="76200" marT="38100" marB="38100"/>
                </a:tc>
                <a:tc>
                  <a:txBody>
                    <a:bodyPr/>
                    <a:lstStyle/>
                    <a:p>
                      <a:r>
                        <a:rPr lang="en-US" sz="1400" b="0" dirty="0"/>
                        <a:t>Efficiency</a:t>
                      </a:r>
                      <a:r>
                        <a:rPr lang="en-US" sz="1400" b="0" baseline="0" dirty="0"/>
                        <a:t> and </a:t>
                      </a:r>
                    </a:p>
                    <a:p>
                      <a:r>
                        <a:rPr lang="en-US" sz="1400" b="0" baseline="0" dirty="0"/>
                        <a:t>Effective</a:t>
                      </a:r>
                      <a:endParaRPr lang="en-US" sz="1400" b="1" dirty="0"/>
                    </a:p>
                  </a:txBody>
                  <a:tcPr marL="76200" marR="76200" marT="38100" marB="38100"/>
                </a:tc>
                <a:tc>
                  <a:txBody>
                    <a:bodyPr/>
                    <a:lstStyle/>
                    <a:p>
                      <a:r>
                        <a:rPr lang="en-US" sz="1400" b="0" dirty="0"/>
                        <a:t>Total</a:t>
                      </a:r>
                      <a:r>
                        <a:rPr lang="en-US" sz="1400" b="0" baseline="0" dirty="0"/>
                        <a:t> Giving</a:t>
                      </a:r>
                      <a:endParaRPr lang="en-US" sz="1400" b="1" dirty="0"/>
                    </a:p>
                  </a:txBody>
                  <a:tcPr marL="76200" marR="76200" marT="38100" marB="38100"/>
                </a:tc>
                <a:extLst>
                  <a:ext uri="{0D108BD9-81ED-4DB2-BD59-A6C34878D82A}">
                    <a16:rowId xmlns:a16="http://schemas.microsoft.com/office/drawing/2014/main" val="10001"/>
                  </a:ext>
                </a:extLst>
              </a:tr>
              <a:tr h="762000">
                <a:tc>
                  <a:txBody>
                    <a:bodyPr/>
                    <a:lstStyle/>
                    <a:p>
                      <a:r>
                        <a:rPr lang="en-US" altLang="ko-KR" sz="1400" dirty="0"/>
                        <a:t>Giving</a:t>
                      </a:r>
                      <a:r>
                        <a:rPr lang="en-US" sz="1400" dirty="0"/>
                        <a:t> 2.0</a:t>
                      </a:r>
                      <a:endParaRPr lang="en-US" sz="1400" b="1" dirty="0"/>
                    </a:p>
                  </a:txBody>
                  <a:tcPr marL="76200" marR="76200" marT="38100" marB="38100"/>
                </a:tc>
                <a:tc>
                  <a:txBody>
                    <a:bodyPr/>
                    <a:lstStyle/>
                    <a:p>
                      <a:r>
                        <a:rPr lang="en-US" sz="1400" dirty="0"/>
                        <a:t>Two Way, SNS</a:t>
                      </a:r>
                      <a:endParaRPr lang="en-US" sz="1400" b="1" dirty="0"/>
                    </a:p>
                  </a:txBody>
                  <a:tcPr marL="76200" marR="76200" marT="38100" marB="38100"/>
                </a:tc>
                <a:tc>
                  <a:txBody>
                    <a:bodyPr/>
                    <a:lstStyle/>
                    <a:p>
                      <a:r>
                        <a:rPr lang="en-US" sz="1400" b="0" dirty="0"/>
                        <a:t>Transparency</a:t>
                      </a:r>
                      <a:r>
                        <a:rPr lang="en-US" sz="1400" b="0" baseline="0" dirty="0"/>
                        <a:t> and Participation</a:t>
                      </a:r>
                      <a:endParaRPr lang="en-US" sz="1400" b="0" dirty="0"/>
                    </a:p>
                  </a:txBody>
                  <a:tcPr marL="76200" marR="76200" marT="38100" marB="38100"/>
                </a:tc>
                <a:tc>
                  <a:txBody>
                    <a:bodyPr/>
                    <a:lstStyle/>
                    <a:p>
                      <a:r>
                        <a:rPr lang="en-US" altLang="ko-KR" sz="1400" dirty="0"/>
                        <a:t>Improve</a:t>
                      </a:r>
                      <a:r>
                        <a:rPr lang="en-US" altLang="ko-KR" sz="1400" baseline="0" dirty="0"/>
                        <a:t> Giving Culture</a:t>
                      </a:r>
                      <a:endParaRPr lang="en-US" altLang="ko-KR" sz="1400" dirty="0"/>
                    </a:p>
                    <a:p>
                      <a:endParaRPr lang="en-US" sz="1400" b="1" dirty="0"/>
                    </a:p>
                  </a:txBody>
                  <a:tcPr marL="76200" marR="76200" marT="38100" marB="38100"/>
                </a:tc>
                <a:extLst>
                  <a:ext uri="{0D108BD9-81ED-4DB2-BD59-A6C34878D82A}">
                    <a16:rowId xmlns:a16="http://schemas.microsoft.com/office/drawing/2014/main" val="10002"/>
                  </a:ext>
                </a:extLst>
              </a:tr>
              <a:tr h="542543">
                <a:tc>
                  <a:txBody>
                    <a:bodyPr/>
                    <a:lstStyle/>
                    <a:p>
                      <a:r>
                        <a:rPr lang="en-US" altLang="ko-KR" sz="1400" dirty="0"/>
                        <a:t>Giving 3.0 </a:t>
                      </a:r>
                      <a:endParaRPr lang="en-US" sz="1400" b="1" dirty="0"/>
                    </a:p>
                  </a:txBody>
                  <a:tcPr marL="76200" marR="76200" marT="38100" marB="38100"/>
                </a:tc>
                <a:tc>
                  <a:txBody>
                    <a:bodyPr/>
                    <a:lstStyle/>
                    <a:p>
                      <a:r>
                        <a:rPr lang="en-US" sz="1400" dirty="0"/>
                        <a:t>Multi Channel, </a:t>
                      </a:r>
                    </a:p>
                    <a:p>
                      <a:r>
                        <a:rPr lang="en-US" sz="1400" dirty="0"/>
                        <a:t>Big Data</a:t>
                      </a:r>
                      <a:endParaRPr lang="en-US" sz="1400" b="1" dirty="0"/>
                    </a:p>
                  </a:txBody>
                  <a:tcPr marL="76200" marR="76200" marT="38100" marB="38100"/>
                </a:tc>
                <a:tc>
                  <a:txBody>
                    <a:bodyPr/>
                    <a:lstStyle/>
                    <a:p>
                      <a:r>
                        <a:rPr lang="en-US" sz="1400" b="0" dirty="0"/>
                        <a:t>Impact</a:t>
                      </a:r>
                      <a:endParaRPr lang="en-US" sz="1400" b="1" dirty="0"/>
                    </a:p>
                  </a:txBody>
                  <a:tcPr marL="76200" marR="76200" marT="38100" marB="38100"/>
                </a:tc>
                <a:tc>
                  <a:txBody>
                    <a:bodyPr/>
                    <a:lstStyle/>
                    <a:p>
                      <a:r>
                        <a:rPr lang="en-US" sz="1400" dirty="0"/>
                        <a:t>Philanthropy</a:t>
                      </a:r>
                      <a:r>
                        <a:rPr lang="en-US" sz="1400" baseline="0" dirty="0"/>
                        <a:t> </a:t>
                      </a:r>
                      <a:endParaRPr lang="en-US" sz="1400" b="1" dirty="0"/>
                    </a:p>
                  </a:txBody>
                  <a:tcPr marL="76200" marR="76200" marT="38100" marB="38100"/>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pPr algn="l">
              <a:defRPr/>
            </a:pPr>
            <a:r>
              <a:rPr lang="en-US" altLang="ko-KR" dirty="0"/>
              <a:t>Giving Trends</a:t>
            </a:r>
            <a:endParaRPr lang="ko-KR" altLang="en-US" dirty="0"/>
          </a:p>
        </p:txBody>
      </p:sp>
      <p:sp>
        <p:nvSpPr>
          <p:cNvPr id="3" name="내용 개체 틀 2"/>
          <p:cNvSpPr>
            <a:spLocks noGrp="1"/>
          </p:cNvSpPr>
          <p:nvPr>
            <p:ph idx="4294967295"/>
          </p:nvPr>
        </p:nvSpPr>
        <p:spPr>
          <a:xfrm>
            <a:off x="2286000" y="936625"/>
            <a:ext cx="6858000" cy="3771900"/>
          </a:xfrm>
        </p:spPr>
        <p:txBody>
          <a:bodyPr>
            <a:normAutofit/>
          </a:bodyPr>
          <a:lstStyle/>
          <a:p>
            <a:pPr marL="0" indent="0">
              <a:buNone/>
              <a:defRPr/>
            </a:pPr>
            <a:endParaRPr lang="en-US" altLang="ko-KR" sz="1500" dirty="0"/>
          </a:p>
          <a:p>
            <a:pPr marL="285735" indent="-285735">
              <a:buFont typeface="Arial"/>
              <a:buChar char="•"/>
              <a:defRPr/>
            </a:pPr>
            <a:r>
              <a:rPr lang="en-US" altLang="ko-KR" sz="1500" dirty="0"/>
              <a:t>Giving a fish</a:t>
            </a:r>
            <a:endParaRPr lang="ko-KR" altLang="en-US" sz="1500" dirty="0"/>
          </a:p>
          <a:p>
            <a:pPr marL="285735" indent="-285735">
              <a:buFont typeface="Arial"/>
              <a:buChar char="•"/>
              <a:defRPr/>
            </a:pPr>
            <a:r>
              <a:rPr lang="en-US" altLang="ko-KR" sz="1500" dirty="0"/>
              <a:t>Teach  how to catch fish</a:t>
            </a:r>
            <a:endParaRPr lang="ko-KR" altLang="en-US" sz="1500" dirty="0"/>
          </a:p>
          <a:p>
            <a:pPr marL="285735" indent="-285735">
              <a:buFont typeface="Arial"/>
              <a:buChar char="•"/>
              <a:defRPr/>
            </a:pPr>
            <a:r>
              <a:rPr lang="en-US" altLang="ko-KR" sz="1500" b="1" dirty="0">
                <a:solidFill>
                  <a:srgbClr val="FF0000"/>
                </a:solidFill>
              </a:rPr>
              <a:t>Let them taste the different fish</a:t>
            </a:r>
            <a:endParaRPr lang="ko-KR" altLang="en-US" sz="1500" b="1" dirty="0">
              <a:solidFill>
                <a:srgbClr val="FF0000"/>
              </a:solidFill>
            </a:endParaRPr>
          </a:p>
          <a:p>
            <a:pPr marL="285735" indent="-285735">
              <a:buFont typeface="Arial"/>
              <a:buChar char="•"/>
              <a:defRPr/>
            </a:pPr>
            <a:r>
              <a:rPr lang="en-US" altLang="ko-KR" sz="1500" dirty="0"/>
              <a:t>Loan the fishing pole</a:t>
            </a:r>
            <a:endParaRPr lang="ko-KR" altLang="en-US" sz="1500" dirty="0"/>
          </a:p>
          <a:p>
            <a:pPr marL="285735" indent="-285735">
              <a:buFont typeface="Arial"/>
              <a:buChar char="•"/>
              <a:defRPr/>
            </a:pPr>
            <a:r>
              <a:rPr lang="en-US" altLang="ko-KR" sz="1500" dirty="0"/>
              <a:t>Invest the fish farm</a:t>
            </a:r>
            <a:endParaRPr lang="ko-KR" altLang="en-US" sz="1500" dirty="0"/>
          </a:p>
        </p:txBody>
      </p:sp>
      <p:graphicFrame>
        <p:nvGraphicFramePr>
          <p:cNvPr id="10" name="차트 9"/>
          <p:cNvGraphicFramePr/>
          <p:nvPr>
            <p:extLst>
              <p:ext uri="{D42A27DB-BD31-4B8C-83A1-F6EECF244321}">
                <p14:modId xmlns:p14="http://schemas.microsoft.com/office/powerpoint/2010/main" val="1746429842"/>
              </p:ext>
            </p:extLst>
          </p:nvPr>
        </p:nvGraphicFramePr>
        <p:xfrm>
          <a:off x="1751687" y="2857501"/>
          <a:ext cx="5400600" cy="23374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612628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cdn-images-1.medium.com/max/1160/1*GTyZJRqwa68aWsLzYZkElA.png"/>
          <p:cNvPicPr>
            <a:picLocks noChangeAspect="1" noChangeArrowheads="1"/>
          </p:cNvPicPr>
          <p:nvPr/>
        </p:nvPicPr>
        <p:blipFill rotWithShape="1">
          <a:blip r:embed="rId2" cstate="print"/>
          <a:srcRect/>
          <a:stretch>
            <a:fillRect/>
          </a:stretch>
        </p:blipFill>
        <p:spPr>
          <a:xfrm>
            <a:off x="1282693" y="1837387"/>
            <a:ext cx="6578612" cy="2100233"/>
          </a:xfrm>
          <a:prstGeom prst="rect">
            <a:avLst/>
          </a:prstGeom>
          <a:noFill/>
        </p:spPr>
      </p:pic>
      <p:sp>
        <p:nvSpPr>
          <p:cNvPr id="3" name="제목 2"/>
          <p:cNvSpPr>
            <a:spLocks noGrp="1"/>
          </p:cNvSpPr>
          <p:nvPr>
            <p:ph type="title"/>
          </p:nvPr>
        </p:nvSpPr>
        <p:spPr/>
        <p:txBody>
          <a:bodyPr>
            <a:noAutofit/>
          </a:bodyPr>
          <a:lstStyle/>
          <a:p>
            <a:pPr lvl="0">
              <a:defRPr/>
            </a:pPr>
            <a:r>
              <a:rPr lang="en-US" altLang="ko-KR" dirty="0"/>
              <a:t>Social Innovation with Technology</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a:t>The 2018 </a:t>
            </a:r>
            <a:r>
              <a:rPr lang="en-US" altLang="ko-KR" i="1" dirty="0"/>
              <a:t>Global Philanthropy Environment Index</a:t>
            </a:r>
            <a:endParaRPr lang="ko-KR" altLang="en-US" dirty="0"/>
          </a:p>
        </p:txBody>
      </p:sp>
      <p:sp>
        <p:nvSpPr>
          <p:cNvPr id="3" name="내용 개체 틀 2"/>
          <p:cNvSpPr>
            <a:spLocks noGrp="1"/>
          </p:cNvSpPr>
          <p:nvPr>
            <p:ph type="body" idx="1"/>
          </p:nvPr>
        </p:nvSpPr>
        <p:spPr/>
        <p:txBody>
          <a:bodyPr>
            <a:normAutofit fontScale="32500" lnSpcReduction="20000"/>
          </a:bodyPr>
          <a:lstStyle/>
          <a:p>
            <a:r>
              <a:rPr lang="en-US" altLang="ko-KR" dirty="0"/>
              <a:t>The 2018 </a:t>
            </a:r>
            <a:r>
              <a:rPr lang="en-US" altLang="ko-KR" i="1" dirty="0"/>
              <a:t>Global Philanthropy Environment Index uses regulatory and fiscal indicators, as well as</a:t>
            </a:r>
          </a:p>
          <a:p>
            <a:r>
              <a:rPr lang="en-US" altLang="ko-KR" dirty="0"/>
              <a:t>socio-cultural and political indicators, to provide a comprehensive understanding of the existence of</a:t>
            </a:r>
          </a:p>
          <a:p>
            <a:r>
              <a:rPr lang="en-US" altLang="ko-KR" dirty="0"/>
              <a:t>the conditions required to build and maintain the capacity and propensity of individuals and</a:t>
            </a:r>
          </a:p>
          <a:p>
            <a:r>
              <a:rPr lang="en-US" altLang="ko-KR" dirty="0"/>
              <a:t>organizations to engage in philanthropic activities. The ten indicators have been grouped in five distinct sets of factors according to their nature. Each</a:t>
            </a:r>
          </a:p>
          <a:p>
            <a:r>
              <a:rPr lang="en-US" altLang="ko-KR" dirty="0"/>
              <a:t>indicator matches one specific question in the questionnaire sent to country-level experts to collect</a:t>
            </a:r>
          </a:p>
          <a:p>
            <a:r>
              <a:rPr lang="en-US" altLang="ko-KR" dirty="0"/>
              <a:t>information.</a:t>
            </a:r>
          </a:p>
          <a:p>
            <a:endParaRPr lang="en-US" altLang="ko-KR" dirty="0"/>
          </a:p>
          <a:p>
            <a:r>
              <a:rPr lang="en-US" altLang="ko-KR" sz="4000" b="1" dirty="0">
                <a:solidFill>
                  <a:srgbClr val="FF0000"/>
                </a:solidFill>
              </a:rPr>
              <a:t>A. Regulations for Philanthropic Organization formation, operation and dissolution</a:t>
            </a:r>
          </a:p>
          <a:p>
            <a:r>
              <a:rPr lang="en-US" altLang="ko-KR" sz="4000" dirty="0"/>
              <a:t>1. Ease of incorporating a philanthropic organization</a:t>
            </a:r>
          </a:p>
          <a:p>
            <a:r>
              <a:rPr lang="en-US" altLang="ko-KR" sz="4000" dirty="0"/>
              <a:t>2. Ease of operating a philanthropic organization</a:t>
            </a:r>
          </a:p>
          <a:p>
            <a:r>
              <a:rPr lang="en-US" altLang="ko-KR" sz="4000" dirty="0"/>
              <a:t>3. Government discretion to shut down a philanthropic organization</a:t>
            </a:r>
          </a:p>
          <a:p>
            <a:r>
              <a:rPr lang="en-US" altLang="ko-KR" sz="4000" b="1" dirty="0">
                <a:solidFill>
                  <a:srgbClr val="FF0000"/>
                </a:solidFill>
              </a:rPr>
              <a:t>B. Laws and regulations governing fiscal incentives and disincentives of giving and</a:t>
            </a:r>
          </a:p>
          <a:p>
            <a:r>
              <a:rPr lang="en-US" altLang="ko-KR" sz="4000" b="1" dirty="0">
                <a:solidFill>
                  <a:srgbClr val="FF0000"/>
                </a:solidFill>
              </a:rPr>
              <a:t>receiving donations domestically</a:t>
            </a:r>
          </a:p>
          <a:p>
            <a:r>
              <a:rPr lang="en-US" altLang="ko-KR" sz="4000" dirty="0"/>
              <a:t>4. Fiscal incentives for individuals making charitable donations domestically</a:t>
            </a:r>
          </a:p>
          <a:p>
            <a:r>
              <a:rPr lang="en-US" altLang="ko-KR" sz="4000" dirty="0"/>
              <a:t>5. Fiscal incentives for organizations receiving domestic donations</a:t>
            </a:r>
          </a:p>
          <a:p>
            <a:r>
              <a:rPr lang="en-US" altLang="ko-KR" sz="4000" b="1" dirty="0">
                <a:solidFill>
                  <a:srgbClr val="FF0000"/>
                </a:solidFill>
              </a:rPr>
              <a:t>C. Laws and regulations governing fiscal incentives and disincentives of giving and</a:t>
            </a:r>
          </a:p>
          <a:p>
            <a:r>
              <a:rPr lang="en-US" altLang="ko-KR" sz="4000" b="1" dirty="0">
                <a:solidFill>
                  <a:srgbClr val="FF0000"/>
                </a:solidFill>
              </a:rPr>
              <a:t>receiving donations across borders</a:t>
            </a:r>
          </a:p>
          <a:p>
            <a:r>
              <a:rPr lang="en-US" altLang="ko-KR" sz="4000" dirty="0"/>
              <a:t>6. Extent to which the legal regulatory environment is favorable to sending</a:t>
            </a:r>
          </a:p>
          <a:p>
            <a:r>
              <a:rPr lang="en-US" altLang="ko-KR" sz="4000" dirty="0"/>
              <a:t>cross-border donations</a:t>
            </a:r>
          </a:p>
          <a:p>
            <a:r>
              <a:rPr lang="en-US" altLang="ko-KR" sz="4000" dirty="0"/>
              <a:t>7. Extent to which the legal regulatory environment is favorable to receiving</a:t>
            </a:r>
          </a:p>
          <a:p>
            <a:r>
              <a:rPr lang="en-US" altLang="ko-KR" sz="4000" dirty="0"/>
              <a:t>cross-border donations</a:t>
            </a:r>
          </a:p>
          <a:p>
            <a:r>
              <a:rPr lang="en-US" altLang="ko-KR" sz="4000" b="1" dirty="0">
                <a:solidFill>
                  <a:srgbClr val="FF0000"/>
                </a:solidFill>
              </a:rPr>
              <a:t>D. Political and governance environment</a:t>
            </a:r>
          </a:p>
          <a:p>
            <a:r>
              <a:rPr lang="en-US" altLang="ko-KR" sz="4000" dirty="0"/>
              <a:t>8. Relations between government and philanthropic organizations</a:t>
            </a:r>
          </a:p>
          <a:p>
            <a:r>
              <a:rPr lang="en-US" altLang="ko-KR" sz="4000" dirty="0"/>
              <a:t>9. Government support of philanthropic giving</a:t>
            </a:r>
          </a:p>
          <a:p>
            <a:r>
              <a:rPr lang="en-US" altLang="ko-KR" sz="4000" b="1" dirty="0">
                <a:solidFill>
                  <a:srgbClr val="FF0000"/>
                </a:solidFill>
              </a:rPr>
              <a:t>E. Socio-Cultural environment</a:t>
            </a:r>
          </a:p>
          <a:p>
            <a:r>
              <a:rPr lang="en-US" altLang="ko-KR" sz="4000" dirty="0"/>
              <a:t>10. Socio-cultural values, beliefs, and practices related to philanthropic</a:t>
            </a:r>
          </a:p>
          <a:p>
            <a:r>
              <a:rPr lang="en-US" altLang="ko-KR" sz="4000" dirty="0"/>
              <a:t>organizations and philanthropic causes</a:t>
            </a:r>
            <a:endParaRPr lang="ko-KR" altLang="en-US" sz="4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다이어그램 3"/>
          <p:cNvGraphicFramePr/>
          <p:nvPr>
            <p:extLst/>
          </p:nvPr>
        </p:nvGraphicFramePr>
        <p:xfrm>
          <a:off x="1931707" y="1177313"/>
          <a:ext cx="5340593" cy="3912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3851920" y="2498334"/>
            <a:ext cx="1539865" cy="1548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1933" y="2785493"/>
            <a:ext cx="1260140" cy="502573"/>
          </a:xfrm>
          <a:prstGeom prst="rect">
            <a:avLst/>
          </a:prstGeom>
          <a:noFill/>
        </p:spPr>
        <p:txBody>
          <a:bodyPr wrap="square" rtlCol="0">
            <a:spAutoFit/>
          </a:bodyPr>
          <a:lstStyle/>
          <a:p>
            <a:pPr algn="ctr" defTabSz="761970" latinLnBrk="1"/>
            <a:r>
              <a:rPr lang="en-US" altLang="ko-KR" sz="1333" b="1" kern="1200" dirty="0">
                <a:solidFill>
                  <a:srgbClr val="002060"/>
                </a:solidFill>
                <a:latin typeface="맑은 고딕"/>
                <a:ea typeface="맑은 고딕" panose="020B0503020000020004" pitchFamily="50" charset="-127"/>
                <a:cs typeface="+mn-cs"/>
              </a:rPr>
              <a:t>Global</a:t>
            </a:r>
          </a:p>
          <a:p>
            <a:pPr algn="ctr" defTabSz="761970" latinLnBrk="1"/>
            <a:r>
              <a:rPr lang="en-US" altLang="ko-KR" sz="1333" b="1" kern="1200" dirty="0">
                <a:solidFill>
                  <a:srgbClr val="002060"/>
                </a:solidFill>
                <a:latin typeface="맑은 고딕"/>
                <a:ea typeface="맑은 고딕" panose="020B0503020000020004" pitchFamily="50" charset="-127"/>
                <a:cs typeface="+mn-cs"/>
              </a:rPr>
              <a:t>Philanthropy</a:t>
            </a:r>
          </a:p>
        </p:txBody>
      </p:sp>
      <p:pic>
        <p:nvPicPr>
          <p:cNvPr id="7" name="Picture 2" descr="http://www.verasage.com/wp-content/uploads/2015/03/Experience_Economy.png">
            <a:hlinkClick r:id="rId9"/>
          </p:cNvPr>
          <p:cNvPicPr>
            <a:picLocks noChangeAspect="1" noChangeArrowheads="1"/>
          </p:cNvPicPr>
          <p:nvPr/>
        </p:nvPicPr>
        <p:blipFill>
          <a:blip r:embed="rId10" cstate="print"/>
          <a:srcRect/>
          <a:stretch>
            <a:fillRect/>
          </a:stretch>
        </p:blipFill>
        <p:spPr bwMode="auto">
          <a:xfrm>
            <a:off x="5832140" y="1097300"/>
            <a:ext cx="1879992" cy="1512168"/>
          </a:xfrm>
          <a:prstGeom prst="rect">
            <a:avLst/>
          </a:prstGeom>
          <a:noFill/>
          <a:ln>
            <a:solidFill>
              <a:srgbClr val="FF0000"/>
            </a:solidFill>
          </a:ln>
        </p:spPr>
      </p:pic>
      <p:pic>
        <p:nvPicPr>
          <p:cNvPr id="8" name="Picture 4" descr="gift economy에 대한 이미지 검색결과"/>
          <p:cNvPicPr>
            <a:picLocks noChangeAspect="1" noChangeArrowheads="1"/>
          </p:cNvPicPr>
          <p:nvPr/>
        </p:nvPicPr>
        <p:blipFill>
          <a:blip r:embed="rId11" cstate="print"/>
          <a:srcRect/>
          <a:stretch>
            <a:fillRect/>
          </a:stretch>
        </p:blipFill>
        <p:spPr bwMode="auto">
          <a:xfrm>
            <a:off x="779879" y="3577580"/>
            <a:ext cx="1889787" cy="1584176"/>
          </a:xfrm>
          <a:prstGeom prst="rect">
            <a:avLst/>
          </a:prstGeom>
          <a:noFill/>
          <a:ln>
            <a:solidFill>
              <a:srgbClr val="FF0000"/>
            </a:solidFill>
          </a:ln>
        </p:spPr>
      </p:pic>
      <p:pic>
        <p:nvPicPr>
          <p:cNvPr id="9" name="Picture 6" descr="http://bmtoolbox.net/wp-content/uploads/2015/07/SharingEconomy.jpg">
            <a:hlinkClick r:id="rId12"/>
          </p:cNvPr>
          <p:cNvPicPr>
            <a:picLocks noChangeAspect="1" noChangeArrowheads="1"/>
          </p:cNvPicPr>
          <p:nvPr/>
        </p:nvPicPr>
        <p:blipFill>
          <a:blip r:embed="rId13" cstate="print"/>
          <a:srcRect/>
          <a:stretch>
            <a:fillRect/>
          </a:stretch>
        </p:blipFill>
        <p:spPr bwMode="auto">
          <a:xfrm>
            <a:off x="6612227" y="3577580"/>
            <a:ext cx="1740193" cy="1617112"/>
          </a:xfrm>
          <a:prstGeom prst="rect">
            <a:avLst/>
          </a:prstGeom>
          <a:noFill/>
          <a:ln>
            <a:solidFill>
              <a:srgbClr val="FF0000"/>
            </a:solidFill>
          </a:ln>
        </p:spPr>
      </p:pic>
      <p:sp>
        <p:nvSpPr>
          <p:cNvPr id="11" name="제목 10"/>
          <p:cNvSpPr>
            <a:spLocks noGrp="1"/>
          </p:cNvSpPr>
          <p:nvPr>
            <p:ph type="title"/>
          </p:nvPr>
        </p:nvSpPr>
        <p:spPr>
          <a:xfrm>
            <a:off x="1173003" y="228617"/>
            <a:ext cx="6858000" cy="952500"/>
          </a:xfrm>
        </p:spPr>
        <p:txBody>
          <a:bodyPr>
            <a:normAutofit/>
          </a:bodyPr>
          <a:lstStyle/>
          <a:p>
            <a:r>
              <a:rPr lang="en-US" altLang="ko-KR" sz="2200" b="1" dirty="0">
                <a:latin typeface="+mj-ea"/>
              </a:rPr>
              <a:t>The Experience, Gift, Sharing Economy</a:t>
            </a:r>
            <a:endParaRPr lang="ko-KR" altLang="en-US" sz="2200" b="1" dirty="0">
              <a:latin typeface="+mj-ea"/>
            </a:endParaRPr>
          </a:p>
        </p:txBody>
      </p:sp>
      <p:sp>
        <p:nvSpPr>
          <p:cNvPr id="10" name="모서리가 둥근 직사각형 9"/>
          <p:cNvSpPr/>
          <p:nvPr/>
        </p:nvSpPr>
        <p:spPr>
          <a:xfrm>
            <a:off x="762000" y="1"/>
            <a:ext cx="2737945" cy="291662"/>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2134797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https://steemitimages.com/0x0/https:/steemitimages.com/DQmPuHuTHGm589mKCf9yA649oagXYscY6UYH4hc3phqe4cS/Steem%20Token%20Economy_by%20mechuriya.png"/>
          <p:cNvSpPr>
            <a:spLocks noChangeAspect="1" noChangeArrowheads="1"/>
          </p:cNvSpPr>
          <p:nvPr/>
        </p:nvSpPr>
        <p:spPr bwMode="auto">
          <a:xfrm>
            <a:off x="825500" y="-113771"/>
            <a:ext cx="254000" cy="254000"/>
          </a:xfrm>
          <a:prstGeom prst="rect">
            <a:avLst/>
          </a:prstGeom>
          <a:noFill/>
        </p:spPr>
        <p:txBody>
          <a:bodyPr vert="horz" wrap="square" lIns="76200" tIns="38100" rIns="76200" bIns="38100" numCol="1" anchor="t" anchorCtr="0" compatLnSpc="1">
            <a:prstTxWarp prst="textNoShape">
              <a:avLst/>
            </a:prstTxWarp>
          </a:bodyPr>
          <a:lstStyle/>
          <a:p>
            <a:pPr defTabSz="761970" latinLnBrk="1"/>
            <a:endParaRPr lang="ko-KR" altLang="en-US" sz="1500" kern="1200" dirty="0">
              <a:solidFill>
                <a:prstClr val="black"/>
              </a:solidFill>
              <a:latin typeface="맑은 고딕"/>
              <a:ea typeface="맑은 고딕" panose="020B0503020000020004" pitchFamily="50" charset="-127"/>
              <a:cs typeface="+mn-cs"/>
            </a:endParaRPr>
          </a:p>
        </p:txBody>
      </p:sp>
      <p:sp>
        <p:nvSpPr>
          <p:cNvPr id="19460" name="AutoShape 4" descr="token economy에 대한 이미지 검색결과">
            <a:hlinkClick r:id="rId2"/>
          </p:cNvPr>
          <p:cNvSpPr>
            <a:spLocks noChangeAspect="1" noChangeArrowheads="1"/>
          </p:cNvSpPr>
          <p:nvPr/>
        </p:nvSpPr>
        <p:spPr bwMode="auto">
          <a:xfrm>
            <a:off x="902229" y="-1644386"/>
            <a:ext cx="2579688" cy="3436938"/>
          </a:xfrm>
          <a:prstGeom prst="rect">
            <a:avLst/>
          </a:prstGeom>
          <a:noFill/>
        </p:spPr>
        <p:txBody>
          <a:bodyPr vert="horz" wrap="square" lIns="76200" tIns="38100" rIns="76200" bIns="38100" numCol="1" anchor="t" anchorCtr="0" compatLnSpc="1">
            <a:prstTxWarp prst="textNoShape">
              <a:avLst/>
            </a:prstTxWarp>
          </a:bodyPr>
          <a:lstStyle/>
          <a:p>
            <a:pPr defTabSz="761970" latinLnBrk="1"/>
            <a:endParaRPr lang="ko-KR" altLang="en-US" sz="1500" kern="1200" dirty="0">
              <a:solidFill>
                <a:prstClr val="black"/>
              </a:solidFill>
              <a:latin typeface="맑은 고딕"/>
              <a:ea typeface="맑은 고딕" panose="020B0503020000020004" pitchFamily="50" charset="-127"/>
              <a:cs typeface="+mn-cs"/>
            </a:endParaRPr>
          </a:p>
        </p:txBody>
      </p:sp>
      <p:pic>
        <p:nvPicPr>
          <p:cNvPr id="19461" name="Picture 5"/>
          <p:cNvPicPr>
            <a:picLocks noChangeAspect="1" noChangeArrowheads="1"/>
          </p:cNvPicPr>
          <p:nvPr/>
        </p:nvPicPr>
        <p:blipFill rotWithShape="1">
          <a:blip r:embed="rId3" cstate="print"/>
          <a:srcRect l="35999" t="20600" r="36795" b="9051"/>
          <a:stretch/>
        </p:blipFill>
        <p:spPr bwMode="auto">
          <a:xfrm>
            <a:off x="1211627" y="1201316"/>
            <a:ext cx="1980220" cy="3672408"/>
          </a:xfrm>
          <a:prstGeom prst="rect">
            <a:avLst/>
          </a:prstGeom>
          <a:noFill/>
          <a:ln w="9525">
            <a:noFill/>
            <a:miter lim="800000"/>
            <a:headEnd/>
            <a:tailEnd/>
          </a:ln>
        </p:spPr>
      </p:pic>
      <p:pic>
        <p:nvPicPr>
          <p:cNvPr id="19463" name="Picture 7" descr="circular economy에 대한 이미지 검색결과">
            <a:hlinkClick r:id="rId4"/>
          </p:cNvPr>
          <p:cNvPicPr>
            <a:picLocks noChangeAspect="1" noChangeArrowheads="1"/>
          </p:cNvPicPr>
          <p:nvPr/>
        </p:nvPicPr>
        <p:blipFill rotWithShape="1">
          <a:blip r:embed="rId5" cstate="print"/>
          <a:srcRect l="6081" r="39189"/>
          <a:stretch/>
        </p:blipFill>
        <p:spPr bwMode="auto">
          <a:xfrm>
            <a:off x="3761910" y="1561356"/>
            <a:ext cx="1620180" cy="3168352"/>
          </a:xfrm>
          <a:prstGeom prst="rect">
            <a:avLst/>
          </a:prstGeom>
          <a:noFill/>
        </p:spPr>
      </p:pic>
      <p:pic>
        <p:nvPicPr>
          <p:cNvPr id="19465" name="Picture 9" descr="관련 이미지">
            <a:hlinkClick r:id="rId6"/>
          </p:cNvPr>
          <p:cNvPicPr>
            <a:picLocks noChangeAspect="1" noChangeArrowheads="1"/>
          </p:cNvPicPr>
          <p:nvPr/>
        </p:nvPicPr>
        <p:blipFill rotWithShape="1">
          <a:blip r:embed="rId7" cstate="print"/>
          <a:srcRect l="18689"/>
          <a:stretch/>
        </p:blipFill>
        <p:spPr bwMode="auto">
          <a:xfrm>
            <a:off x="5651375" y="1345332"/>
            <a:ext cx="2349625" cy="3096344"/>
          </a:xfrm>
          <a:prstGeom prst="rect">
            <a:avLst/>
          </a:prstGeom>
          <a:noFill/>
        </p:spPr>
      </p:pic>
      <p:sp>
        <p:nvSpPr>
          <p:cNvPr id="7" name="제목 6"/>
          <p:cNvSpPr>
            <a:spLocks noGrp="1"/>
          </p:cNvSpPr>
          <p:nvPr>
            <p:ph type="title"/>
          </p:nvPr>
        </p:nvSpPr>
        <p:spPr/>
        <p:txBody>
          <a:bodyPr>
            <a:normAutofit/>
          </a:bodyPr>
          <a:lstStyle/>
          <a:p>
            <a:r>
              <a:rPr lang="en-US" altLang="ko-KR" sz="2200" b="1" dirty="0"/>
              <a:t>Token, Circular, Attention Economy</a:t>
            </a:r>
            <a:endParaRPr lang="ko-KR" altLang="en-US" sz="2200" b="1" dirty="0"/>
          </a:p>
        </p:txBody>
      </p:sp>
      <p:sp>
        <p:nvSpPr>
          <p:cNvPr id="8" name="모서리가 둥근 직사각형 7"/>
          <p:cNvSpPr/>
          <p:nvPr/>
        </p:nvSpPr>
        <p:spPr>
          <a:xfrm>
            <a:off x="762000" y="1"/>
            <a:ext cx="2719917" cy="253999"/>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762001" y="36613"/>
            <a:ext cx="1539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6200" tIns="38100" rIns="76200" bIns="38100" numCol="1" anchor="ctr" anchorCtr="0" compatLnSpc="1">
            <a:prstTxWarp prst="textNoShape">
              <a:avLst/>
            </a:prstTxWarp>
            <a:spAutoFit/>
          </a:bodyPr>
          <a:lstStyle/>
          <a:p>
            <a:pPr defTabSz="761970" latinLnBrk="1"/>
            <a:endParaRPr lang="ko-KR" altLang="en-US" sz="1500" kern="1200">
              <a:solidFill>
                <a:prstClr val="black"/>
              </a:solidFill>
              <a:latin typeface="맑은 고딕"/>
              <a:ea typeface="맑은 고딕" panose="020B0503020000020004" pitchFamily="50" charset="-127"/>
              <a:cs typeface="+mn-cs"/>
            </a:endParaRPr>
          </a:p>
        </p:txBody>
      </p:sp>
      <p:pic>
        <p:nvPicPr>
          <p:cNvPr id="6145" name="_x132075952" descr="EMB00002c1c0d3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700" y="1417340"/>
            <a:ext cx="5400601" cy="3660408"/>
          </a:xfrm>
          <a:prstGeom prst="rect">
            <a:avLst/>
          </a:prstGeom>
          <a:noFill/>
          <a:extLst>
            <a:ext uri="{909E8E84-426E-40DD-AFC4-6F175D3DCCD1}">
              <a14:hiddenFill xmlns:a14="http://schemas.microsoft.com/office/drawing/2010/main">
                <a:solidFill>
                  <a:srgbClr val="FFFFFF"/>
                </a:solidFill>
              </a14:hiddenFill>
            </a:ext>
          </a:extLst>
        </p:spPr>
      </p:pic>
      <p:sp>
        <p:nvSpPr>
          <p:cNvPr id="5" name="제목 4"/>
          <p:cNvSpPr>
            <a:spLocks noGrp="1"/>
          </p:cNvSpPr>
          <p:nvPr>
            <p:ph type="title"/>
          </p:nvPr>
        </p:nvSpPr>
        <p:spPr>
          <a:xfrm>
            <a:off x="971599" y="358958"/>
            <a:ext cx="7200800" cy="952500"/>
          </a:xfrm>
        </p:spPr>
        <p:txBody>
          <a:bodyPr>
            <a:noAutofit/>
          </a:bodyPr>
          <a:lstStyle/>
          <a:p>
            <a:r>
              <a:rPr lang="en-US" sz="2200" b="1" dirty="0">
                <a:latin typeface="+mj-ea"/>
              </a:rPr>
              <a:t>Social Finance Exists Across a Broad Continuum</a:t>
            </a:r>
          </a:p>
        </p:txBody>
      </p:sp>
      <p:sp>
        <p:nvSpPr>
          <p:cNvPr id="6" name="모서리가 둥근 직사각형 5"/>
          <p:cNvSpPr/>
          <p:nvPr/>
        </p:nvSpPr>
        <p:spPr>
          <a:xfrm>
            <a:off x="762000" y="0"/>
            <a:ext cx="2777359" cy="307777"/>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3190412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b="1" dirty="0"/>
              <a:t>Donors are most likely to give</a:t>
            </a:r>
            <a:r>
              <a:rPr lang="en-US" altLang="ko-KR" dirty="0"/>
              <a:t> </a:t>
            </a:r>
            <a:r>
              <a:rPr lang="en-US" altLang="ko-KR" b="1" dirty="0"/>
              <a:t>if they know these things</a:t>
            </a:r>
            <a:endParaRPr lang="ko-KR" altLang="en-US" b="1" dirty="0"/>
          </a:p>
        </p:txBody>
      </p:sp>
      <p:sp>
        <p:nvSpPr>
          <p:cNvPr id="3" name="내용 개체 틀 2"/>
          <p:cNvSpPr>
            <a:spLocks noGrp="1"/>
          </p:cNvSpPr>
          <p:nvPr>
            <p:ph idx="4294967295"/>
          </p:nvPr>
        </p:nvSpPr>
        <p:spPr>
          <a:xfrm>
            <a:off x="874987" y="1089134"/>
            <a:ext cx="7283668" cy="4140200"/>
          </a:xfrm>
        </p:spPr>
        <p:txBody>
          <a:bodyPr>
            <a:normAutofit/>
          </a:bodyPr>
          <a:lstStyle/>
          <a:p>
            <a:r>
              <a:rPr lang="en-US" altLang="ko-KR" sz="2000" dirty="0"/>
              <a:t>There's a </a:t>
            </a:r>
            <a:r>
              <a:rPr lang="en-US" altLang="ko-KR" sz="2000" b="1" dirty="0">
                <a:solidFill>
                  <a:srgbClr val="FF0000"/>
                </a:solidFill>
              </a:rPr>
              <a:t>specific problem they can understand</a:t>
            </a:r>
            <a:r>
              <a:rPr lang="en-US" altLang="ko-KR" sz="2000" dirty="0"/>
              <a:t>.</a:t>
            </a:r>
            <a:br>
              <a:rPr lang="en-US" altLang="ko-KR" sz="2000" dirty="0"/>
            </a:br>
            <a:endParaRPr lang="en-US" altLang="ko-KR" sz="2000" dirty="0"/>
          </a:p>
          <a:p>
            <a:r>
              <a:rPr lang="en-US" altLang="ko-KR" sz="2000" dirty="0"/>
              <a:t>There's </a:t>
            </a:r>
            <a:r>
              <a:rPr lang="en-US" altLang="ko-KR" sz="2000" b="1" dirty="0">
                <a:solidFill>
                  <a:srgbClr val="FF0000"/>
                </a:solidFill>
              </a:rPr>
              <a:t>a specific and meaningful solution</a:t>
            </a:r>
            <a:r>
              <a:rPr lang="en-US" altLang="ko-KR" sz="2000" dirty="0"/>
              <a:t>. Don't give them the impression that the problem is so big it can't be solved.</a:t>
            </a:r>
            <a:br>
              <a:rPr lang="en-US" altLang="ko-KR" sz="2000" dirty="0"/>
            </a:br>
            <a:endParaRPr lang="en-US" altLang="ko-KR" sz="2000" dirty="0"/>
          </a:p>
          <a:p>
            <a:r>
              <a:rPr lang="en-US" altLang="ko-KR" sz="2000" dirty="0"/>
              <a:t>They can be a </a:t>
            </a:r>
            <a:r>
              <a:rPr lang="en-US" altLang="ko-KR" sz="2000" b="1" dirty="0">
                <a:solidFill>
                  <a:srgbClr val="FF0000"/>
                </a:solidFill>
              </a:rPr>
              <a:t>meaningful part of that solution</a:t>
            </a:r>
            <a:r>
              <a:rPr lang="en-US" altLang="ko-KR" sz="2000" dirty="0"/>
              <a:t>. Make sure they know their giving level (whether it's $25 or a million bucks) does something great.</a:t>
            </a:r>
            <a:br>
              <a:rPr lang="en-US" altLang="ko-KR" sz="2000" dirty="0"/>
            </a:br>
            <a:endParaRPr lang="en-US" altLang="ko-KR" sz="2000" dirty="0"/>
          </a:p>
          <a:p>
            <a:endParaRPr lang="ko-KR"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55"/>
          <p:cNvGrpSpPr/>
          <p:nvPr/>
        </p:nvGrpSpPr>
        <p:grpSpPr>
          <a:xfrm>
            <a:off x="3500432" y="3145098"/>
            <a:ext cx="2442851" cy="1666887"/>
            <a:chOff x="0" y="0"/>
            <a:chExt cx="2826728" cy="1928826"/>
          </a:xfrm>
        </p:grpSpPr>
        <p:sp>
          <p:nvSpPr>
            <p:cNvPr id="4" name="타원 3"/>
            <p:cNvSpPr/>
            <p:nvPr/>
          </p:nvSpPr>
          <p:spPr>
            <a:xfrm>
              <a:off x="698368" y="498834"/>
              <a:ext cx="1429992" cy="1429992"/>
            </a:xfrm>
            <a:prstGeom prst="ellipse">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sp>
          <p:nvSpPr>
            <p:cNvPr id="5" name="이등변 삼각형 4"/>
            <p:cNvSpPr/>
            <p:nvPr/>
          </p:nvSpPr>
          <p:spPr>
            <a:xfrm>
              <a:off x="0" y="0"/>
              <a:ext cx="2826728" cy="192882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grpSp>
      <p:grpSp>
        <p:nvGrpSpPr>
          <p:cNvPr id="3" name="그룹 30"/>
          <p:cNvGrpSpPr/>
          <p:nvPr/>
        </p:nvGrpSpPr>
        <p:grpSpPr>
          <a:xfrm>
            <a:off x="1178695" y="3026035"/>
            <a:ext cx="2065265" cy="1789896"/>
            <a:chOff x="4429124" y="2928934"/>
            <a:chExt cx="3214710" cy="2786082"/>
          </a:xfrm>
        </p:grpSpPr>
        <p:sp>
          <p:nvSpPr>
            <p:cNvPr id="12" name="이등변 삼각형 11"/>
            <p:cNvSpPr/>
            <p:nvPr/>
          </p:nvSpPr>
          <p:spPr>
            <a:xfrm>
              <a:off x="4429124" y="2928934"/>
              <a:ext cx="3214710" cy="2771302"/>
            </a:xfrm>
            <a:prstGeom prst="triangl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sp>
          <p:nvSpPr>
            <p:cNvPr id="13" name="타원 12"/>
            <p:cNvSpPr/>
            <p:nvPr/>
          </p:nvSpPr>
          <p:spPr>
            <a:xfrm>
              <a:off x="5500694" y="4572008"/>
              <a:ext cx="1143008" cy="1143008"/>
            </a:xfrm>
            <a:prstGeom prst="ellipse">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cxnSp>
          <p:nvCxnSpPr>
            <p:cNvPr id="15" name="직선 연결선 14"/>
            <p:cNvCxnSpPr>
              <a:stCxn id="12" idx="2"/>
            </p:cNvCxnSpPr>
            <p:nvPr/>
          </p:nvCxnSpPr>
          <p:spPr>
            <a:xfrm rot="5400000" flipH="1" flipV="1">
              <a:off x="4579390" y="4707494"/>
              <a:ext cx="842476" cy="1143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직선 연결선 17"/>
            <p:cNvCxnSpPr>
              <a:endCxn id="12" idx="0"/>
            </p:cNvCxnSpPr>
            <p:nvPr/>
          </p:nvCxnSpPr>
          <p:spPr>
            <a:xfrm rot="5400000" flipH="1" flipV="1">
              <a:off x="4839893" y="3661175"/>
              <a:ext cx="1928826" cy="4643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12" idx="0"/>
            </p:cNvCxnSpPr>
            <p:nvPr/>
          </p:nvCxnSpPr>
          <p:spPr>
            <a:xfrm rot="16200000" flipH="1">
              <a:off x="5339958" y="3625455"/>
              <a:ext cx="1928826" cy="5357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직선 연결선 24"/>
            <p:cNvCxnSpPr>
              <a:endCxn id="12" idx="4"/>
            </p:cNvCxnSpPr>
            <p:nvPr/>
          </p:nvCxnSpPr>
          <p:spPr>
            <a:xfrm>
              <a:off x="6572264" y="4857760"/>
              <a:ext cx="1071570" cy="8424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직선 연결선 32"/>
          <p:cNvCxnSpPr/>
          <p:nvPr/>
        </p:nvCxnSpPr>
        <p:spPr>
          <a:xfrm rot="16200000" flipH="1">
            <a:off x="2211329" y="3773803"/>
            <a:ext cx="1323" cy="20652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그룹 56"/>
          <p:cNvGrpSpPr/>
          <p:nvPr/>
        </p:nvGrpSpPr>
        <p:grpSpPr>
          <a:xfrm>
            <a:off x="6179357" y="3204631"/>
            <a:ext cx="1864448" cy="1607355"/>
            <a:chOff x="4929190" y="571480"/>
            <a:chExt cx="2818308" cy="2429686"/>
          </a:xfrm>
        </p:grpSpPr>
        <p:sp>
          <p:nvSpPr>
            <p:cNvPr id="35" name="이등변 삼각형 34"/>
            <p:cNvSpPr/>
            <p:nvPr/>
          </p:nvSpPr>
          <p:spPr>
            <a:xfrm>
              <a:off x="4929190" y="571480"/>
              <a:ext cx="2817515" cy="2428892"/>
            </a:xfrm>
            <a:prstGeom prst="triangl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cxnSp>
          <p:nvCxnSpPr>
            <p:cNvPr id="38" name="직선 연결선 37"/>
            <p:cNvCxnSpPr/>
            <p:nvPr/>
          </p:nvCxnSpPr>
          <p:spPr>
            <a:xfrm>
              <a:off x="5500694" y="2000240"/>
              <a:ext cx="1643074"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직선 연결선 40"/>
            <p:cNvCxnSpPr>
              <a:stCxn id="35" idx="2"/>
            </p:cNvCxnSpPr>
            <p:nvPr/>
          </p:nvCxnSpPr>
          <p:spPr>
            <a:xfrm rot="5400000" flipH="1" flipV="1">
              <a:off x="4714876" y="2214554"/>
              <a:ext cx="1000132" cy="5715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직선 연결선 43"/>
            <p:cNvCxnSpPr>
              <a:stCxn id="35" idx="4"/>
            </p:cNvCxnSpPr>
            <p:nvPr/>
          </p:nvCxnSpPr>
          <p:spPr>
            <a:xfrm rot="5400000" flipH="1">
              <a:off x="6945171" y="2198838"/>
              <a:ext cx="1000132" cy="602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직선 연결선 50"/>
            <p:cNvCxnSpPr>
              <a:stCxn id="35" idx="2"/>
              <a:endCxn id="35" idx="4"/>
            </p:cNvCxnSpPr>
            <p:nvPr/>
          </p:nvCxnSpPr>
          <p:spPr>
            <a:xfrm rot="16200000" flipH="1">
              <a:off x="6337947" y="1591614"/>
              <a:ext cx="1588" cy="28175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타원 54"/>
            <p:cNvSpPr/>
            <p:nvPr/>
          </p:nvSpPr>
          <p:spPr>
            <a:xfrm>
              <a:off x="5822164" y="2000240"/>
              <a:ext cx="1000132" cy="1000132"/>
            </a:xfrm>
            <a:prstGeom prst="ellipse">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b="1" kern="1200" dirty="0">
                <a:solidFill>
                  <a:prstClr val="white"/>
                </a:solidFill>
                <a:latin typeface="맑은 고딕"/>
                <a:ea typeface="맑은 고딕" panose="020B0503020000020004" pitchFamily="50" charset="-127"/>
              </a:endParaRPr>
            </a:p>
          </p:txBody>
        </p:sp>
      </p:grpSp>
      <p:sp>
        <p:nvSpPr>
          <p:cNvPr id="58" name="TextBox 57"/>
          <p:cNvSpPr txBox="1"/>
          <p:nvPr/>
        </p:nvSpPr>
        <p:spPr>
          <a:xfrm>
            <a:off x="851587" y="757267"/>
            <a:ext cx="7620000" cy="451342"/>
          </a:xfrm>
          <a:prstGeom prst="rect">
            <a:avLst/>
          </a:prstGeom>
          <a:noFill/>
        </p:spPr>
        <p:txBody>
          <a:bodyPr wrap="square" rtlCol="0">
            <a:spAutoFit/>
          </a:bodyPr>
          <a:lstStyle/>
          <a:p>
            <a:pPr algn="ctr" defTabSz="761970" latinLnBrk="1"/>
            <a:r>
              <a:rPr lang="en-US" altLang="ko-KR" sz="2333" b="1" kern="1200" dirty="0">
                <a:solidFill>
                  <a:prstClr val="black"/>
                </a:solidFill>
                <a:latin typeface="맑은 고딕"/>
                <a:ea typeface="맑은 고딕" panose="020B0503020000020004" pitchFamily="50" charset="-127"/>
                <a:cs typeface="+mn-cs"/>
              </a:rPr>
              <a:t>Fundraising Strategy of Our Organization</a:t>
            </a:r>
            <a:endParaRPr lang="ko-KR" altLang="en-US" sz="2333" b="1" kern="1200" dirty="0">
              <a:solidFill>
                <a:prstClr val="black"/>
              </a:solidFill>
              <a:latin typeface="맑은 고딕"/>
              <a:ea typeface="맑은 고딕" panose="020B0503020000020004" pitchFamily="50" charset="-127"/>
              <a:cs typeface="+mn-cs"/>
            </a:endParaRPr>
          </a:p>
        </p:txBody>
      </p:sp>
      <p:grpSp>
        <p:nvGrpSpPr>
          <p:cNvPr id="7" name="그룹 62"/>
          <p:cNvGrpSpPr/>
          <p:nvPr/>
        </p:nvGrpSpPr>
        <p:grpSpPr>
          <a:xfrm>
            <a:off x="5562279" y="1685286"/>
            <a:ext cx="381003" cy="952507"/>
            <a:chOff x="7500958" y="1214422"/>
            <a:chExt cx="285752" cy="714380"/>
          </a:xfrm>
        </p:grpSpPr>
        <p:sp>
          <p:nvSpPr>
            <p:cNvPr id="59" name="타원 58"/>
            <p:cNvSpPr/>
            <p:nvPr/>
          </p:nvSpPr>
          <p:spPr>
            <a:xfrm>
              <a:off x="7500958" y="1643050"/>
              <a:ext cx="285752" cy="285752"/>
            </a:xfrm>
            <a:prstGeom prst="ellipse">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61" name="이등변 삼각형 60"/>
            <p:cNvSpPr/>
            <p:nvPr/>
          </p:nvSpPr>
          <p:spPr>
            <a:xfrm>
              <a:off x="7500958" y="1214422"/>
              <a:ext cx="285752" cy="246338"/>
            </a:xfrm>
            <a:prstGeom prst="triangle">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grpSp>
      <p:sp>
        <p:nvSpPr>
          <p:cNvPr id="64" name="TextBox 63"/>
          <p:cNvSpPr txBox="1"/>
          <p:nvPr/>
        </p:nvSpPr>
        <p:spPr>
          <a:xfrm>
            <a:off x="1447816" y="5050113"/>
            <a:ext cx="1668727" cy="323165"/>
          </a:xfrm>
          <a:prstGeom prst="rect">
            <a:avLst/>
          </a:prstGeom>
          <a:noFill/>
        </p:spPr>
        <p:txBody>
          <a:bodyPr wrap="non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Pressure Needle</a:t>
            </a:r>
            <a:endParaRPr lang="ko-KR" altLang="en-US" sz="1500" b="1" kern="1200" dirty="0">
              <a:solidFill>
                <a:prstClr val="black"/>
              </a:solidFill>
              <a:latin typeface="맑은 고딕"/>
              <a:ea typeface="맑은 고딕" panose="020B0503020000020004" pitchFamily="50" charset="-127"/>
              <a:cs typeface="+mn-cs"/>
            </a:endParaRPr>
          </a:p>
        </p:txBody>
      </p:sp>
      <p:sp>
        <p:nvSpPr>
          <p:cNvPr id="65" name="TextBox 64"/>
          <p:cNvSpPr txBox="1"/>
          <p:nvPr/>
        </p:nvSpPr>
        <p:spPr>
          <a:xfrm>
            <a:off x="4289580" y="5050113"/>
            <a:ext cx="936475" cy="323165"/>
          </a:xfrm>
          <a:prstGeom prst="rect">
            <a:avLst/>
          </a:prstGeom>
          <a:noFill/>
        </p:spPr>
        <p:txBody>
          <a:bodyPr wrap="non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Pyramid</a:t>
            </a:r>
            <a:endParaRPr lang="ko-KR" altLang="en-US" sz="1500" b="1" kern="1200" dirty="0">
              <a:solidFill>
                <a:prstClr val="black"/>
              </a:solidFill>
              <a:latin typeface="맑은 고딕"/>
              <a:ea typeface="맑은 고딕" panose="020B0503020000020004" pitchFamily="50" charset="-127"/>
              <a:cs typeface="+mn-cs"/>
            </a:endParaRPr>
          </a:p>
        </p:txBody>
      </p:sp>
      <p:sp>
        <p:nvSpPr>
          <p:cNvPr id="66" name="TextBox 65"/>
          <p:cNvSpPr txBox="1"/>
          <p:nvPr/>
        </p:nvSpPr>
        <p:spPr>
          <a:xfrm>
            <a:off x="6876521" y="5050113"/>
            <a:ext cx="525465" cy="323165"/>
          </a:xfrm>
          <a:prstGeom prst="rect">
            <a:avLst/>
          </a:prstGeom>
          <a:noFill/>
        </p:spPr>
        <p:txBody>
          <a:bodyPr wrap="non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Box</a:t>
            </a:r>
            <a:endParaRPr lang="ko-KR" altLang="en-US" sz="1500" b="1" kern="1200" dirty="0">
              <a:solidFill>
                <a:prstClr val="black"/>
              </a:solidFill>
              <a:latin typeface="맑은 고딕"/>
              <a:ea typeface="맑은 고딕" panose="020B0503020000020004" pitchFamily="50" charset="-127"/>
              <a:cs typeface="+mn-cs"/>
            </a:endParaRPr>
          </a:p>
        </p:txBody>
      </p:sp>
      <p:sp>
        <p:nvSpPr>
          <p:cNvPr id="11" name="직사각형 10"/>
          <p:cNvSpPr/>
          <p:nvPr/>
        </p:nvSpPr>
        <p:spPr>
          <a:xfrm>
            <a:off x="6207115" y="1685286"/>
            <a:ext cx="1306769" cy="323165"/>
          </a:xfrm>
          <a:prstGeom prst="rect">
            <a:avLst/>
          </a:prstGeom>
        </p:spPr>
        <p:txBody>
          <a:bodyPr wrap="none">
            <a:spAutoFit/>
          </a:bodyPr>
          <a:lstStyle/>
          <a:p>
            <a:pPr algn="ctr" defTabSz="761970" latinLnBrk="1"/>
            <a:r>
              <a:rPr lang="en-US" altLang="ko-KR" sz="1500" b="1" kern="1200" dirty="0">
                <a:solidFill>
                  <a:prstClr val="black"/>
                </a:solidFill>
                <a:latin typeface="맑은 고딕"/>
                <a:ea typeface="맑은 고딕" panose="020B0503020000020004" pitchFamily="50" charset="-127"/>
                <a:cs typeface="+mn-cs"/>
              </a:rPr>
              <a:t>Golden Rule</a:t>
            </a:r>
            <a:endParaRPr lang="ko-KR" altLang="en-US" sz="1500" b="1" kern="1200" dirty="0">
              <a:solidFill>
                <a:prstClr val="black"/>
              </a:solidFill>
              <a:latin typeface="맑은 고딕"/>
              <a:ea typeface="맑은 고딕" panose="020B0503020000020004" pitchFamily="50" charset="-127"/>
              <a:cs typeface="+mn-cs"/>
            </a:endParaRPr>
          </a:p>
        </p:txBody>
      </p:sp>
      <p:sp>
        <p:nvSpPr>
          <p:cNvPr id="14" name="직사각형 13"/>
          <p:cNvSpPr/>
          <p:nvPr/>
        </p:nvSpPr>
        <p:spPr>
          <a:xfrm>
            <a:off x="6157622" y="2167648"/>
            <a:ext cx="2157322" cy="553998"/>
          </a:xfrm>
          <a:prstGeom prst="rect">
            <a:avLst/>
          </a:prstGeom>
        </p:spPr>
        <p:txBody>
          <a:bodyPr wrap="none">
            <a:spAutoFit/>
          </a:bodyPr>
          <a:lstStyle/>
          <a:p>
            <a:pPr algn="ctr" defTabSz="761970" latinLnBrk="1"/>
            <a:r>
              <a:rPr lang="en-US" altLang="ko-KR" sz="1500" b="1" kern="1200" dirty="0">
                <a:solidFill>
                  <a:prstClr val="black"/>
                </a:solidFill>
                <a:latin typeface="맑은 고딕"/>
                <a:ea typeface="맑은 고딕" panose="020B0503020000020004" pitchFamily="50" charset="-127"/>
                <a:cs typeface="+mn-cs"/>
              </a:rPr>
              <a:t>Fundraising Capacity </a:t>
            </a:r>
          </a:p>
          <a:p>
            <a:pPr algn="ctr" defTabSz="761970" latinLnBrk="1"/>
            <a:r>
              <a:rPr lang="en-US" altLang="ko-KR" sz="1500" b="1" kern="1200" dirty="0">
                <a:solidFill>
                  <a:prstClr val="black"/>
                </a:solidFill>
                <a:latin typeface="맑은 고딕"/>
                <a:ea typeface="맑은 고딕" panose="020B0503020000020004" pitchFamily="50" charset="-127"/>
                <a:cs typeface="+mn-cs"/>
              </a:rPr>
              <a:t>of the Organization</a:t>
            </a:r>
            <a:endParaRPr lang="ko-KR" altLang="en-US" sz="1500" b="1" kern="1200" dirty="0">
              <a:solidFill>
                <a:prstClr val="black"/>
              </a:solidFill>
              <a:latin typeface="맑은 고딕"/>
              <a:ea typeface="맑은 고딕" panose="020B0503020000020004" pitchFamily="50" charset="-127"/>
              <a:cs typeface="+mn-cs"/>
            </a:endParaRPr>
          </a:p>
        </p:txBody>
      </p:sp>
      <p:sp>
        <p:nvSpPr>
          <p:cNvPr id="30" name="모서리가 둥근 직사각형 29"/>
          <p:cNvSpPr/>
          <p:nvPr/>
        </p:nvSpPr>
        <p:spPr>
          <a:xfrm>
            <a:off x="872088" y="15315"/>
            <a:ext cx="2719303" cy="265275"/>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
        <p:nvSpPr>
          <p:cNvPr id="31" name="톱니 모양의 오른쪽 화살표 30"/>
          <p:cNvSpPr/>
          <p:nvPr/>
        </p:nvSpPr>
        <p:spPr>
          <a:xfrm rot="5400000">
            <a:off x="1931707" y="2437453"/>
            <a:ext cx="600067" cy="360040"/>
          </a:xfrm>
          <a:prstGeom prst="notched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32" name="TextBox 31"/>
          <p:cNvSpPr txBox="1"/>
          <p:nvPr/>
        </p:nvSpPr>
        <p:spPr>
          <a:xfrm>
            <a:off x="1691680" y="1777382"/>
            <a:ext cx="1140127" cy="553998"/>
          </a:xfrm>
          <a:prstGeom prst="rect">
            <a:avLst/>
          </a:prstGeom>
          <a:noFill/>
        </p:spPr>
        <p:txBody>
          <a:bodyPr wrap="square" rtlCol="0">
            <a:spAutoFit/>
          </a:bodyPr>
          <a:lstStyle/>
          <a:p>
            <a:pPr algn="ctr" defTabSz="761970" latinLnBrk="1"/>
            <a:r>
              <a:rPr lang="en-US" altLang="ko-KR" sz="1500" b="1" kern="1200" dirty="0">
                <a:solidFill>
                  <a:prstClr val="black"/>
                </a:solidFill>
                <a:latin typeface="맑은 고딕"/>
                <a:ea typeface="맑은 고딕" panose="020B0503020000020004" pitchFamily="50" charset="-127"/>
                <a:cs typeface="+mn-cs"/>
              </a:rPr>
              <a:t>Asian NPO</a:t>
            </a:r>
            <a:endParaRPr lang="ko-KR" altLang="en-US" sz="1500" b="1" kern="1200" dirty="0">
              <a:solidFill>
                <a:prstClr val="black"/>
              </a:solidFill>
              <a:latin typeface="맑은 고딕"/>
              <a:ea typeface="맑은 고딕" panose="020B0503020000020004" pitchFamily="50" charset="-127"/>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11513" t="10101" r="9935" b="5901"/>
          <a:stretch>
            <a:fillRect/>
          </a:stretch>
        </p:blipFill>
        <p:spPr bwMode="auto">
          <a:xfrm>
            <a:off x="1030481" y="727263"/>
            <a:ext cx="7083037" cy="4260473"/>
          </a:xfrm>
          <a:prstGeom prst="rect">
            <a:avLst/>
          </a:prstGeom>
          <a:noFill/>
          <a:ln w="9525">
            <a:noFill/>
            <a:miter lim="800000"/>
            <a:headEnd/>
            <a:tailEnd/>
          </a:ln>
        </p:spPr>
      </p:pic>
      <p:sp>
        <p:nvSpPr>
          <p:cNvPr id="3" name="모서리가 둥근 직사각형 2"/>
          <p:cNvSpPr/>
          <p:nvPr/>
        </p:nvSpPr>
        <p:spPr>
          <a:xfrm>
            <a:off x="762000" y="0"/>
            <a:ext cx="3089920" cy="283779"/>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ekay\Desktop\제목 없음.png"/>
          <p:cNvPicPr>
            <a:picLocks noChangeAspect="1" noChangeArrowheads="1"/>
          </p:cNvPicPr>
          <p:nvPr/>
        </p:nvPicPr>
        <p:blipFill>
          <a:blip r:embed="rId3" cstate="print"/>
          <a:srcRect/>
          <a:stretch>
            <a:fillRect/>
          </a:stretch>
        </p:blipFill>
        <p:spPr bwMode="auto">
          <a:xfrm>
            <a:off x="893600" y="1034646"/>
            <a:ext cx="7356801" cy="1422534"/>
          </a:xfrm>
          <a:prstGeom prst="rect">
            <a:avLst/>
          </a:prstGeom>
          <a:noFill/>
        </p:spPr>
      </p:pic>
      <p:sp>
        <p:nvSpPr>
          <p:cNvPr id="3" name="제목 2"/>
          <p:cNvSpPr>
            <a:spLocks noGrp="1"/>
          </p:cNvSpPr>
          <p:nvPr>
            <p:ph type="title"/>
          </p:nvPr>
        </p:nvSpPr>
        <p:spPr/>
        <p:txBody>
          <a:bodyPr/>
          <a:lstStyle/>
          <a:p>
            <a:r>
              <a:rPr lang="en-US" altLang="ko-KR" dirty="0"/>
              <a:t>Philanthropy</a:t>
            </a:r>
            <a:endParaRPr lang="ko-KR" altLang="en-US" dirty="0"/>
          </a:p>
        </p:txBody>
      </p:sp>
      <p:graphicFrame>
        <p:nvGraphicFramePr>
          <p:cNvPr id="1026" name="Object 2"/>
          <p:cNvGraphicFramePr>
            <a:graphicFrameLocks noChangeAspect="1"/>
          </p:cNvGraphicFramePr>
          <p:nvPr>
            <p:extLst/>
          </p:nvPr>
        </p:nvGraphicFramePr>
        <p:xfrm>
          <a:off x="1211627" y="2641476"/>
          <a:ext cx="3420380" cy="2463022"/>
        </p:xfrm>
        <a:graphic>
          <a:graphicData uri="http://schemas.openxmlformats.org/presentationml/2006/ole">
            <mc:AlternateContent xmlns:mc="http://schemas.openxmlformats.org/markup-compatibility/2006">
              <mc:Choice xmlns:v="urn:schemas-microsoft-com:vml" Requires="v">
                <p:oleObj spid="_x0000_s1040" name="슬라이드" r:id="rId4" imgW="4239933" imgH="3180600" progId="PowerPoint.Slide.12">
                  <p:embed/>
                </p:oleObj>
              </mc:Choice>
              <mc:Fallback>
                <p:oleObj name="슬라이드" r:id="rId4" imgW="4239933" imgH="3180600" progId="PowerPoint.Slide.12">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627" y="2641476"/>
                        <a:ext cx="3420380" cy="24630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내용 개체 틀 3"/>
          <p:cNvGraphicFramePr>
            <a:graphicFrameLocks/>
          </p:cNvGraphicFramePr>
          <p:nvPr>
            <p:extLst>
              <p:ext uri="{D42A27DB-BD31-4B8C-83A1-F6EECF244321}">
                <p14:modId xmlns:p14="http://schemas.microsoft.com/office/powerpoint/2010/main" val="4071880827"/>
              </p:ext>
            </p:extLst>
          </p:nvPr>
        </p:nvGraphicFramePr>
        <p:xfrm>
          <a:off x="4812027" y="2569469"/>
          <a:ext cx="2730727" cy="25922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9548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news.naver.net/image/050/2016/08/08/c9155ebdf28efd6db5f998888992e62e_99_20160808133005.jpg?type=w540"/>
          <p:cNvPicPr>
            <a:picLocks noChangeAspect="1" noChangeArrowheads="1"/>
          </p:cNvPicPr>
          <p:nvPr/>
        </p:nvPicPr>
        <p:blipFill>
          <a:blip r:embed="rId2" cstate="print"/>
          <a:srcRect/>
          <a:stretch>
            <a:fillRect/>
          </a:stretch>
        </p:blipFill>
        <p:spPr bwMode="auto">
          <a:xfrm>
            <a:off x="1871700" y="1237320"/>
            <a:ext cx="3000333" cy="3312368"/>
          </a:xfrm>
          <a:prstGeom prst="rect">
            <a:avLst/>
          </a:prstGeom>
          <a:noFill/>
        </p:spPr>
      </p:pic>
      <p:pic>
        <p:nvPicPr>
          <p:cNvPr id="3" name="Picture 2" descr="http://imgnews.naver.net/image/050/2016/08/08/947bbcc6b1ced875c9ef496391dfc059_99_20160808133005.jpg?type=w540"/>
          <p:cNvPicPr>
            <a:picLocks noChangeAspect="1" noChangeArrowheads="1"/>
          </p:cNvPicPr>
          <p:nvPr/>
        </p:nvPicPr>
        <p:blipFill>
          <a:blip r:embed="rId3" cstate="print"/>
          <a:srcRect/>
          <a:stretch>
            <a:fillRect/>
          </a:stretch>
        </p:blipFill>
        <p:spPr bwMode="auto">
          <a:xfrm>
            <a:off x="4932040" y="1297327"/>
            <a:ext cx="2520280" cy="3240360"/>
          </a:xfrm>
          <a:prstGeom prst="rect">
            <a:avLst/>
          </a:prstGeom>
          <a:noFill/>
        </p:spPr>
      </p:pic>
      <p:sp>
        <p:nvSpPr>
          <p:cNvPr id="4" name="제목 3"/>
          <p:cNvSpPr>
            <a:spLocks noGrp="1"/>
          </p:cNvSpPr>
          <p:nvPr>
            <p:ph type="title"/>
          </p:nvPr>
        </p:nvSpPr>
        <p:spPr>
          <a:xfrm>
            <a:off x="1211627" y="337220"/>
            <a:ext cx="6858000" cy="534660"/>
          </a:xfrm>
        </p:spPr>
        <p:txBody>
          <a:bodyPr>
            <a:normAutofit fontScale="90000"/>
          </a:bodyPr>
          <a:lstStyle/>
          <a:p>
            <a:br>
              <a:rPr lang="en-US" altLang="ko-KR" dirty="0">
                <a:latin typeface="+mj-ea"/>
                <a:ea typeface="+mj-ea"/>
              </a:rPr>
            </a:br>
            <a:r>
              <a:rPr lang="en-US" altLang="ko-KR" sz="2583" b="1" dirty="0">
                <a:latin typeface="+mj-ea"/>
              </a:rPr>
              <a:t>Korea Giving Trends</a:t>
            </a:r>
            <a:endParaRPr lang="ko-KR" altLang="en-US" sz="2583" b="1" dirty="0">
              <a:latin typeface="+mj-ea"/>
            </a:endParaRPr>
          </a:p>
        </p:txBody>
      </p:sp>
      <p:sp>
        <p:nvSpPr>
          <p:cNvPr id="5" name="모서리가 둥근 직사각형 4"/>
          <p:cNvSpPr/>
          <p:nvPr/>
        </p:nvSpPr>
        <p:spPr>
          <a:xfrm>
            <a:off x="762000" y="1"/>
            <a:ext cx="3089920" cy="337220"/>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
        <p:nvSpPr>
          <p:cNvPr id="6" name="타원 5"/>
          <p:cNvSpPr/>
          <p:nvPr/>
        </p:nvSpPr>
        <p:spPr>
          <a:xfrm>
            <a:off x="3851920" y="2737487"/>
            <a:ext cx="1020113" cy="72008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ekay\Desktop\제목 없음.png"/>
          <p:cNvPicPr>
            <a:picLocks noChangeAspect="1" noChangeArrowheads="1"/>
          </p:cNvPicPr>
          <p:nvPr/>
        </p:nvPicPr>
        <p:blipFill>
          <a:blip r:embed="rId2" cstate="print"/>
          <a:srcRect/>
          <a:stretch>
            <a:fillRect/>
          </a:stretch>
        </p:blipFill>
        <p:spPr bwMode="auto">
          <a:xfrm>
            <a:off x="1691680" y="1237320"/>
            <a:ext cx="5880653" cy="3810000"/>
          </a:xfrm>
          <a:prstGeom prst="rect">
            <a:avLst/>
          </a:prstGeom>
          <a:noFill/>
        </p:spPr>
      </p:pic>
      <p:sp>
        <p:nvSpPr>
          <p:cNvPr id="4" name="TextBox 3"/>
          <p:cNvSpPr txBox="1"/>
          <p:nvPr/>
        </p:nvSpPr>
        <p:spPr>
          <a:xfrm>
            <a:off x="7092280" y="2197427"/>
            <a:ext cx="840093" cy="323165"/>
          </a:xfrm>
          <a:prstGeom prst="rect">
            <a:avLst/>
          </a:prstGeom>
          <a:noFill/>
        </p:spPr>
        <p:txBody>
          <a:bodyPr wrap="square" rtlCol="0">
            <a:spAutoFit/>
          </a:bodyPr>
          <a:lstStyle/>
          <a:p>
            <a:pPr defTabSz="761970" latinLnBrk="1"/>
            <a:r>
              <a:rPr lang="en-US" altLang="ko-KR" sz="1500" b="1" kern="1200" dirty="0">
                <a:solidFill>
                  <a:srgbClr val="F79646">
                    <a:lumMod val="60000"/>
                    <a:lumOff val="40000"/>
                  </a:srgbClr>
                </a:solidFill>
                <a:latin typeface="맑은 고딕"/>
                <a:ea typeface="맑은 고딕" panose="020B0503020000020004" pitchFamily="50" charset="-127"/>
                <a:cs typeface="+mn-cs"/>
              </a:rPr>
              <a:t>Japan</a:t>
            </a:r>
            <a:endParaRPr lang="ko-KR" altLang="en-US" sz="1500" b="1" kern="1200" dirty="0">
              <a:solidFill>
                <a:srgbClr val="F79646">
                  <a:lumMod val="60000"/>
                  <a:lumOff val="40000"/>
                </a:srgbClr>
              </a:solidFill>
              <a:latin typeface="맑은 고딕"/>
              <a:ea typeface="맑은 고딕" panose="020B0503020000020004" pitchFamily="50" charset="-127"/>
              <a:cs typeface="+mn-cs"/>
            </a:endParaRPr>
          </a:p>
        </p:txBody>
      </p:sp>
      <p:sp>
        <p:nvSpPr>
          <p:cNvPr id="5" name="TextBox 4"/>
          <p:cNvSpPr txBox="1"/>
          <p:nvPr/>
        </p:nvSpPr>
        <p:spPr>
          <a:xfrm>
            <a:off x="7092280" y="2617474"/>
            <a:ext cx="780087" cy="323165"/>
          </a:xfrm>
          <a:prstGeom prst="rect">
            <a:avLst/>
          </a:prstGeom>
          <a:noFill/>
        </p:spPr>
        <p:txBody>
          <a:bodyPr wrap="square" rtlCol="0">
            <a:spAutoFit/>
          </a:bodyPr>
          <a:lstStyle/>
          <a:p>
            <a:pPr defTabSz="761970" latinLnBrk="1"/>
            <a:r>
              <a:rPr lang="en-US" altLang="ko-KR" sz="1500" b="1" kern="1200" dirty="0">
                <a:solidFill>
                  <a:srgbClr val="FFFF00"/>
                </a:solidFill>
                <a:latin typeface="맑은 고딕"/>
                <a:ea typeface="맑은 고딕" panose="020B0503020000020004" pitchFamily="50" charset="-127"/>
                <a:cs typeface="+mn-cs"/>
              </a:rPr>
              <a:t>Korea</a:t>
            </a:r>
            <a:endParaRPr lang="ko-KR" altLang="en-US" sz="1500" b="1" kern="1200" dirty="0">
              <a:solidFill>
                <a:srgbClr val="FFFF00"/>
              </a:solidFill>
              <a:latin typeface="맑은 고딕"/>
              <a:ea typeface="맑은 고딕" panose="020B0503020000020004" pitchFamily="50" charset="-127"/>
              <a:cs typeface="+mn-cs"/>
            </a:endParaRPr>
          </a:p>
        </p:txBody>
      </p:sp>
      <p:sp>
        <p:nvSpPr>
          <p:cNvPr id="6" name="TextBox 5"/>
          <p:cNvSpPr txBox="1"/>
          <p:nvPr/>
        </p:nvSpPr>
        <p:spPr>
          <a:xfrm>
            <a:off x="6972267" y="3037521"/>
            <a:ext cx="600067" cy="553998"/>
          </a:xfrm>
          <a:prstGeom prst="rect">
            <a:avLst/>
          </a:prstGeom>
          <a:noFill/>
        </p:spPr>
        <p:txBody>
          <a:bodyPr wrap="square" rtlCol="0">
            <a:spAutoFit/>
          </a:bodyPr>
          <a:lstStyle/>
          <a:p>
            <a:pPr defTabSz="761970" latinLnBrk="1"/>
            <a:r>
              <a:rPr lang="en-US" altLang="ko-KR" sz="1500" b="1" kern="1200" dirty="0">
                <a:solidFill>
                  <a:srgbClr val="92D050"/>
                </a:solidFill>
                <a:latin typeface="맑은 고딕"/>
                <a:ea typeface="맑은 고딕" panose="020B0503020000020004" pitchFamily="50" charset="-127"/>
                <a:cs typeface="+mn-cs"/>
              </a:rPr>
              <a:t>China</a:t>
            </a:r>
            <a:endParaRPr lang="ko-KR" altLang="en-US" sz="1500" b="1" kern="1200" dirty="0">
              <a:solidFill>
                <a:srgbClr val="92D050"/>
              </a:solidFill>
              <a:latin typeface="맑은 고딕"/>
              <a:ea typeface="맑은 고딕" panose="020B0503020000020004" pitchFamily="50" charset="-127"/>
              <a:cs typeface="+mn-cs"/>
            </a:endParaRPr>
          </a:p>
        </p:txBody>
      </p:sp>
      <p:sp>
        <p:nvSpPr>
          <p:cNvPr id="7" name="TextBox 6"/>
          <p:cNvSpPr txBox="1"/>
          <p:nvPr/>
        </p:nvSpPr>
        <p:spPr>
          <a:xfrm>
            <a:off x="6792247" y="3577581"/>
            <a:ext cx="1020113" cy="323165"/>
          </a:xfrm>
          <a:prstGeom prst="rect">
            <a:avLst/>
          </a:prstGeom>
          <a:noFill/>
        </p:spPr>
        <p:txBody>
          <a:bodyPr wrap="square" rtlCol="0">
            <a:spAutoFit/>
          </a:bodyPr>
          <a:lstStyle/>
          <a:p>
            <a:pPr defTabSz="761970" latinLnBrk="1"/>
            <a:r>
              <a:rPr lang="en-US" altLang="ko-KR" sz="1500" b="1" kern="1200" dirty="0">
                <a:solidFill>
                  <a:prstClr val="white"/>
                </a:solidFill>
                <a:latin typeface="맑은 고딕"/>
                <a:ea typeface="맑은 고딕" panose="020B0503020000020004" pitchFamily="50" charset="-127"/>
                <a:cs typeface="+mn-cs"/>
              </a:rPr>
              <a:t>Global</a:t>
            </a:r>
            <a:endParaRPr lang="ko-KR" altLang="en-US" sz="1500" b="1" kern="1200" dirty="0">
              <a:solidFill>
                <a:prstClr val="white"/>
              </a:solidFill>
              <a:latin typeface="맑은 고딕"/>
              <a:ea typeface="맑은 고딕" panose="020B0503020000020004" pitchFamily="50" charset="-127"/>
              <a:cs typeface="+mn-cs"/>
            </a:endParaRPr>
          </a:p>
        </p:txBody>
      </p:sp>
      <p:sp>
        <p:nvSpPr>
          <p:cNvPr id="8" name="모서리가 둥근 직사각형 7"/>
          <p:cNvSpPr/>
          <p:nvPr/>
        </p:nvSpPr>
        <p:spPr>
          <a:xfrm>
            <a:off x="762000" y="1"/>
            <a:ext cx="3089920" cy="331076"/>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
        <p:nvSpPr>
          <p:cNvPr id="2" name="제목 1"/>
          <p:cNvSpPr>
            <a:spLocks noGrp="1"/>
          </p:cNvSpPr>
          <p:nvPr>
            <p:ph type="title"/>
          </p:nvPr>
        </p:nvSpPr>
        <p:spPr>
          <a:xfrm>
            <a:off x="1061050" y="412895"/>
            <a:ext cx="6858000" cy="952500"/>
          </a:xfrm>
        </p:spPr>
        <p:txBody>
          <a:bodyPr>
            <a:normAutofit/>
          </a:bodyPr>
          <a:lstStyle/>
          <a:p>
            <a:r>
              <a:rPr lang="en-US" altLang="ko-KR" sz="2333" b="1" dirty="0"/>
              <a:t>The Demographic Aging</a:t>
            </a:r>
            <a:endParaRPr lang="ko-KR" altLang="en-US" sz="2333"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0"/>
          <p:cNvGraphicFramePr>
            <a:graphicFrameLocks/>
          </p:cNvGraphicFramePr>
          <p:nvPr>
            <p:extLst>
              <p:ext uri="{D42A27DB-BD31-4B8C-83A1-F6EECF244321}">
                <p14:modId xmlns:p14="http://schemas.microsoft.com/office/powerpoint/2010/main" val="3433192833"/>
              </p:ext>
            </p:extLst>
          </p:nvPr>
        </p:nvGraphicFramePr>
        <p:xfrm>
          <a:off x="1811694" y="1297327"/>
          <a:ext cx="5520613" cy="366040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5412094" y="5053176"/>
            <a:ext cx="1980220" cy="220510"/>
          </a:xfrm>
          <a:prstGeom prst="rect">
            <a:avLst/>
          </a:prstGeom>
          <a:noFill/>
        </p:spPr>
        <p:txBody>
          <a:bodyPr wrap="square" rtlCol="0">
            <a:spAutoFit/>
          </a:bodyPr>
          <a:lstStyle/>
          <a:p>
            <a:pPr defTabSz="761970" latinLnBrk="1"/>
            <a:r>
              <a:rPr lang="en-US" altLang="ko-KR" sz="833" kern="1200" dirty="0">
                <a:solidFill>
                  <a:prstClr val="black"/>
                </a:solidFill>
                <a:latin typeface="맑은 고딕"/>
                <a:ea typeface="맑은 고딕" panose="020B0503020000020004" pitchFamily="50" charset="-127"/>
                <a:cs typeface="+mn-cs"/>
              </a:rPr>
              <a:t>Source: </a:t>
            </a:r>
            <a:r>
              <a:rPr lang="ko-KR" altLang="en-US" sz="833" kern="1200" dirty="0">
                <a:solidFill>
                  <a:prstClr val="black"/>
                </a:solidFill>
                <a:latin typeface="맑은 고딕"/>
                <a:ea typeface="맑은 고딕" panose="020B0503020000020004" pitchFamily="50" charset="-127"/>
                <a:cs typeface="+mn-cs"/>
              </a:rPr>
              <a:t>통계청 </a:t>
            </a:r>
            <a:r>
              <a:rPr lang="en-US" altLang="ko-KR" sz="833" kern="1200" dirty="0">
                <a:solidFill>
                  <a:prstClr val="black"/>
                </a:solidFill>
                <a:latin typeface="맑은 고딕"/>
                <a:ea typeface="맑은 고딕" panose="020B0503020000020004" pitchFamily="50" charset="-127"/>
                <a:cs typeface="+mn-cs"/>
              </a:rPr>
              <a:t>2015 </a:t>
            </a:r>
            <a:r>
              <a:rPr lang="ko-KR" altLang="en-US" sz="833" kern="1200" dirty="0">
                <a:solidFill>
                  <a:prstClr val="black"/>
                </a:solidFill>
                <a:latin typeface="맑은 고딕"/>
                <a:ea typeface="맑은 고딕" panose="020B0503020000020004" pitchFamily="50" charset="-127"/>
                <a:cs typeface="+mn-cs"/>
              </a:rPr>
              <a:t>사회조사 결과</a:t>
            </a:r>
            <a:endParaRPr lang="en-US" sz="833" kern="1200" dirty="0">
              <a:solidFill>
                <a:prstClr val="black"/>
              </a:solidFill>
              <a:latin typeface="맑은 고딕"/>
              <a:ea typeface="+mn-ea"/>
              <a:cs typeface="+mn-cs"/>
            </a:endParaRPr>
          </a:p>
        </p:txBody>
      </p:sp>
      <p:sp>
        <p:nvSpPr>
          <p:cNvPr id="7" name="TextBox 6"/>
          <p:cNvSpPr txBox="1"/>
          <p:nvPr/>
        </p:nvSpPr>
        <p:spPr>
          <a:xfrm>
            <a:off x="1031607" y="661824"/>
            <a:ext cx="7140793" cy="374398"/>
          </a:xfrm>
          <a:prstGeom prst="rect">
            <a:avLst/>
          </a:prstGeom>
          <a:noFill/>
        </p:spPr>
        <p:txBody>
          <a:bodyPr wrap="square" rtlCol="0">
            <a:spAutoFit/>
          </a:bodyPr>
          <a:lstStyle/>
          <a:p>
            <a:pPr defTabSz="761970" latinLnBrk="1"/>
            <a:r>
              <a:rPr lang="en-US" sz="1833" b="1" kern="1200" dirty="0">
                <a:solidFill>
                  <a:prstClr val="black"/>
                </a:solidFill>
                <a:latin typeface="맑은 고딕"/>
                <a:ea typeface="+mn-ea"/>
                <a:cs typeface="+mn-cs"/>
              </a:rPr>
              <a:t>Future Giving and Planned Gift Intention of Korean Prospects</a:t>
            </a:r>
          </a:p>
        </p:txBody>
      </p:sp>
      <p:sp>
        <p:nvSpPr>
          <p:cNvPr id="6" name="모서리가 둥근 직사각형 5"/>
          <p:cNvSpPr/>
          <p:nvPr/>
        </p:nvSpPr>
        <p:spPr>
          <a:xfrm>
            <a:off x="839247" y="82487"/>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Giving Trends in Korea</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
        <p:nvSpPr>
          <p:cNvPr id="9" name="타원 8"/>
          <p:cNvSpPr/>
          <p:nvPr/>
        </p:nvSpPr>
        <p:spPr>
          <a:xfrm>
            <a:off x="3257964" y="1673133"/>
            <a:ext cx="780087" cy="1800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10" name="타원 9"/>
          <p:cNvSpPr/>
          <p:nvPr/>
        </p:nvSpPr>
        <p:spPr>
          <a:xfrm>
            <a:off x="6612227" y="2857500"/>
            <a:ext cx="780087" cy="150016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310631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4167173651"/>
              </p:ext>
            </p:extLst>
          </p:nvPr>
        </p:nvGraphicFramePr>
        <p:xfrm>
          <a:off x="2546119" y="769024"/>
          <a:ext cx="4140623" cy="540059"/>
        </p:xfrm>
        <a:graphic>
          <a:graphicData uri="http://schemas.openxmlformats.org/drawingml/2006/table">
            <a:tbl>
              <a:tblPr/>
              <a:tblGrid>
                <a:gridCol w="4140623">
                  <a:extLst>
                    <a:ext uri="{9D8B030D-6E8A-4147-A177-3AD203B41FA5}">
                      <a16:colId xmlns:a16="http://schemas.microsoft.com/office/drawing/2014/main" val="20000"/>
                    </a:ext>
                  </a:extLst>
                </a:gridCol>
              </a:tblGrid>
              <a:tr h="540059">
                <a:tc>
                  <a:txBody>
                    <a:bodyPr/>
                    <a:lstStyle/>
                    <a:p>
                      <a:pPr marL="0" marR="0" indent="0" algn="l" fontAlgn="base" latinLnBrk="1">
                        <a:lnSpc>
                          <a:spcPct val="160000"/>
                        </a:lnSpc>
                        <a:spcBef>
                          <a:spcPts val="0"/>
                        </a:spcBef>
                        <a:spcAft>
                          <a:spcPts val="0"/>
                        </a:spcAft>
                      </a:pPr>
                      <a:r>
                        <a:rPr lang="ko-KR" altLang="en-US" sz="1000" b="1" kern="0" spc="0" dirty="0">
                          <a:solidFill>
                            <a:srgbClr val="000000"/>
                          </a:solidFill>
                          <a:latin typeface="바탕"/>
                          <a:ea typeface="바탕"/>
                        </a:rPr>
                        <a:t>☞ </a:t>
                      </a:r>
                      <a:r>
                        <a:rPr lang="ko-KR" altLang="en-US" sz="1000" b="1" kern="0" spc="0" dirty="0" err="1">
                          <a:solidFill>
                            <a:srgbClr val="000000"/>
                          </a:solidFill>
                          <a:latin typeface="바탕"/>
                          <a:ea typeface="바탕"/>
                        </a:rPr>
                        <a:t>아너</a:t>
                      </a:r>
                      <a:r>
                        <a:rPr lang="ko-KR" altLang="en-US" sz="1000" b="1" kern="0" spc="0" dirty="0">
                          <a:solidFill>
                            <a:srgbClr val="000000"/>
                          </a:solidFill>
                          <a:latin typeface="바탕"/>
                          <a:ea typeface="바탕"/>
                        </a:rPr>
                        <a:t> 회원 수 </a:t>
                      </a:r>
                      <a:r>
                        <a:rPr lang="en-US" altLang="ko-KR" sz="1000" b="1" kern="0" spc="0" dirty="0">
                          <a:solidFill>
                            <a:srgbClr val="000000"/>
                          </a:solidFill>
                          <a:latin typeface="바탕"/>
                        </a:rPr>
                        <a:t>: 1,413</a:t>
                      </a:r>
                      <a:r>
                        <a:rPr lang="ko-KR" altLang="en-US" sz="1000" b="1" kern="0" spc="0" dirty="0">
                          <a:solidFill>
                            <a:srgbClr val="000000"/>
                          </a:solidFill>
                          <a:latin typeface="바탕"/>
                          <a:ea typeface="바탕"/>
                        </a:rPr>
                        <a:t>명 </a:t>
                      </a:r>
                      <a:r>
                        <a:rPr lang="en-US" altLang="ko-KR" sz="1000" b="1" kern="0" spc="0" dirty="0">
                          <a:solidFill>
                            <a:srgbClr val="000000"/>
                          </a:solidFill>
                          <a:latin typeface="바탕"/>
                        </a:rPr>
                        <a:t>(</a:t>
                      </a:r>
                      <a:r>
                        <a:rPr lang="ko-KR" altLang="en-US" sz="1000" b="1" kern="0" spc="0" dirty="0">
                          <a:solidFill>
                            <a:srgbClr val="000000"/>
                          </a:solidFill>
                          <a:latin typeface="바탕"/>
                          <a:ea typeface="바탕"/>
                        </a:rPr>
                        <a:t>익명회원 </a:t>
                      </a:r>
                      <a:r>
                        <a:rPr lang="en-US" altLang="ko-KR" sz="1000" b="1" kern="0" spc="0" dirty="0">
                          <a:solidFill>
                            <a:srgbClr val="000000"/>
                          </a:solidFill>
                          <a:latin typeface="바탕"/>
                        </a:rPr>
                        <a:t>167</a:t>
                      </a:r>
                      <a:r>
                        <a:rPr lang="ko-KR" altLang="en-US" sz="1000" b="1" kern="0" spc="0" dirty="0">
                          <a:solidFill>
                            <a:srgbClr val="000000"/>
                          </a:solidFill>
                          <a:latin typeface="바탕"/>
                          <a:ea typeface="바탕"/>
                        </a:rPr>
                        <a:t>명 포함</a:t>
                      </a:r>
                      <a:r>
                        <a:rPr lang="en-US" altLang="ko-KR" sz="1000" b="1" kern="0" spc="0" dirty="0">
                          <a:solidFill>
                            <a:srgbClr val="000000"/>
                          </a:solidFill>
                          <a:latin typeface="바탕"/>
                        </a:rPr>
                        <a:t>)</a:t>
                      </a:r>
                    </a:p>
                    <a:p>
                      <a:pPr marL="0" marR="0" indent="0" algn="l" fontAlgn="base" latinLnBrk="1">
                        <a:lnSpc>
                          <a:spcPct val="160000"/>
                        </a:lnSpc>
                        <a:spcBef>
                          <a:spcPts val="0"/>
                        </a:spcBef>
                        <a:spcAft>
                          <a:spcPts val="0"/>
                        </a:spcAft>
                      </a:pPr>
                      <a:r>
                        <a:rPr lang="ko-KR" altLang="en-US" sz="1000" b="1" kern="0" spc="0" dirty="0">
                          <a:solidFill>
                            <a:srgbClr val="000000"/>
                          </a:solidFill>
                          <a:ea typeface="바탕"/>
                        </a:rPr>
                        <a:t>☞ 누적약정금액 </a:t>
                      </a:r>
                      <a:r>
                        <a:rPr lang="en-US" altLang="ko-KR" sz="1000" b="1" kern="0" spc="0" dirty="0">
                          <a:solidFill>
                            <a:srgbClr val="000000"/>
                          </a:solidFill>
                          <a:latin typeface="바탕"/>
                        </a:rPr>
                        <a:t>: </a:t>
                      </a:r>
                      <a:r>
                        <a:rPr lang="ko-KR" altLang="en-US" sz="1000" b="1" kern="0" spc="0" dirty="0">
                          <a:solidFill>
                            <a:srgbClr val="000000"/>
                          </a:solidFill>
                          <a:ea typeface="바탕"/>
                        </a:rPr>
                        <a:t>약 </a:t>
                      </a:r>
                      <a:r>
                        <a:rPr lang="en-US" altLang="ko-KR" sz="1000" b="1" kern="0" spc="0" dirty="0">
                          <a:solidFill>
                            <a:srgbClr val="000000"/>
                          </a:solidFill>
                          <a:latin typeface="바탕"/>
                        </a:rPr>
                        <a:t>1,500</a:t>
                      </a:r>
                      <a:r>
                        <a:rPr lang="ko-KR" altLang="en-US" sz="1000" b="1" kern="0" spc="0" dirty="0">
                          <a:solidFill>
                            <a:srgbClr val="000000"/>
                          </a:solidFill>
                          <a:ea typeface="바탕"/>
                        </a:rPr>
                        <a:t>억</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bl>
          </a:graphicData>
        </a:graphic>
      </p:graphicFrame>
      <p:pic>
        <p:nvPicPr>
          <p:cNvPr id="87041" name="_x136713264" descr="DRW0000166c2da6"/>
          <p:cNvPicPr>
            <a:picLocks noChangeAspect="1" noChangeArrowheads="1"/>
          </p:cNvPicPr>
          <p:nvPr/>
        </p:nvPicPr>
        <p:blipFill>
          <a:blip r:embed="rId2" cstate="print"/>
          <a:srcRect/>
          <a:stretch>
            <a:fillRect/>
          </a:stretch>
        </p:blipFill>
        <p:spPr bwMode="auto">
          <a:xfrm>
            <a:off x="2096936" y="1522981"/>
            <a:ext cx="5038990" cy="1973792"/>
          </a:xfrm>
          <a:prstGeom prst="rect">
            <a:avLst/>
          </a:prstGeom>
          <a:noFill/>
        </p:spPr>
      </p:pic>
      <p:sp>
        <p:nvSpPr>
          <p:cNvPr id="87043" name="Rectangle 3"/>
          <p:cNvSpPr>
            <a:spLocks noChangeArrowheads="1"/>
          </p:cNvSpPr>
          <p:nvPr/>
        </p:nvSpPr>
        <p:spPr bwMode="auto">
          <a:xfrm>
            <a:off x="4462194" y="2165353"/>
            <a:ext cx="219612" cy="205121"/>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spAutoFit/>
          </a:bodyPr>
          <a:lstStyle/>
          <a:p>
            <a:pPr algn="just" defTabSz="761970" fontAlgn="base" latinLnBrk="1">
              <a:spcBef>
                <a:spcPct val="0"/>
              </a:spcBef>
              <a:spcAft>
                <a:spcPct val="0"/>
              </a:spcAft>
            </a:pPr>
            <a:r>
              <a:rPr kumimoji="1" lang="ko-KR" altLang="ko-KR" sz="833" kern="1200">
                <a:ea typeface="굴림" pitchFamily="50" charset="-127"/>
                <a:cs typeface="굴림" pitchFamily="50" charset="-127"/>
              </a:rPr>
              <a:t> </a:t>
            </a:r>
            <a:r>
              <a:rPr kumimoji="1" lang="ko-KR" altLang="ko-KR" sz="833" kern="1200">
                <a:latin typeface="굴림" pitchFamily="50" charset="-127"/>
                <a:ea typeface="굴림" pitchFamily="50" charset="-127"/>
                <a:cs typeface="굴림" pitchFamily="50" charset="-127"/>
              </a:rPr>
              <a:t> </a:t>
            </a:r>
            <a:endParaRPr kumimoji="1" lang="ko-KR" altLang="ko-KR" sz="1500" kern="1200">
              <a:solidFill>
                <a:prstClr val="black"/>
              </a:solidFill>
              <a:latin typeface="굴림" pitchFamily="50" charset="-127"/>
              <a:ea typeface="굴림" pitchFamily="50" charset="-127"/>
              <a:cs typeface="굴림" pitchFamily="50" charset="-127"/>
            </a:endParaRPr>
          </a:p>
        </p:txBody>
      </p:sp>
      <p:pic>
        <p:nvPicPr>
          <p:cNvPr id="6" name="_x137842680" descr="DRW0000166c2db0"/>
          <p:cNvPicPr>
            <a:picLocks noChangeAspect="1" noChangeArrowheads="1"/>
          </p:cNvPicPr>
          <p:nvPr/>
        </p:nvPicPr>
        <p:blipFill>
          <a:blip r:embed="rId3" cstate="print"/>
          <a:srcRect/>
          <a:stretch>
            <a:fillRect/>
          </a:stretch>
        </p:blipFill>
        <p:spPr bwMode="auto">
          <a:xfrm>
            <a:off x="838976" y="3556235"/>
            <a:ext cx="4480719" cy="1996282"/>
          </a:xfrm>
          <a:prstGeom prst="rect">
            <a:avLst/>
          </a:prstGeom>
          <a:noFill/>
        </p:spPr>
      </p:pic>
      <p:graphicFrame>
        <p:nvGraphicFramePr>
          <p:cNvPr id="8" name="표 7"/>
          <p:cNvGraphicFramePr>
            <a:graphicFrameLocks noGrp="1"/>
          </p:cNvGraphicFramePr>
          <p:nvPr>
            <p:extLst>
              <p:ext uri="{D42A27DB-BD31-4B8C-83A1-F6EECF244321}">
                <p14:modId xmlns:p14="http://schemas.microsoft.com/office/powerpoint/2010/main" val="2399979013"/>
              </p:ext>
            </p:extLst>
          </p:nvPr>
        </p:nvGraphicFramePr>
        <p:xfrm>
          <a:off x="5401478" y="3620277"/>
          <a:ext cx="2700304" cy="1112680"/>
        </p:xfrm>
        <a:graphic>
          <a:graphicData uri="http://schemas.openxmlformats.org/drawingml/2006/table">
            <a:tbl>
              <a:tblPr/>
              <a:tblGrid>
                <a:gridCol w="337538">
                  <a:extLst>
                    <a:ext uri="{9D8B030D-6E8A-4147-A177-3AD203B41FA5}">
                      <a16:colId xmlns:a16="http://schemas.microsoft.com/office/drawing/2014/main" val="20000"/>
                    </a:ext>
                  </a:extLst>
                </a:gridCol>
                <a:gridCol w="337538">
                  <a:extLst>
                    <a:ext uri="{9D8B030D-6E8A-4147-A177-3AD203B41FA5}">
                      <a16:colId xmlns:a16="http://schemas.microsoft.com/office/drawing/2014/main" val="20001"/>
                    </a:ext>
                  </a:extLst>
                </a:gridCol>
                <a:gridCol w="337538">
                  <a:extLst>
                    <a:ext uri="{9D8B030D-6E8A-4147-A177-3AD203B41FA5}">
                      <a16:colId xmlns:a16="http://schemas.microsoft.com/office/drawing/2014/main" val="20002"/>
                    </a:ext>
                  </a:extLst>
                </a:gridCol>
                <a:gridCol w="337538">
                  <a:extLst>
                    <a:ext uri="{9D8B030D-6E8A-4147-A177-3AD203B41FA5}">
                      <a16:colId xmlns:a16="http://schemas.microsoft.com/office/drawing/2014/main" val="20003"/>
                    </a:ext>
                  </a:extLst>
                </a:gridCol>
                <a:gridCol w="337538">
                  <a:extLst>
                    <a:ext uri="{9D8B030D-6E8A-4147-A177-3AD203B41FA5}">
                      <a16:colId xmlns:a16="http://schemas.microsoft.com/office/drawing/2014/main" val="20004"/>
                    </a:ext>
                  </a:extLst>
                </a:gridCol>
                <a:gridCol w="337538">
                  <a:extLst>
                    <a:ext uri="{9D8B030D-6E8A-4147-A177-3AD203B41FA5}">
                      <a16:colId xmlns:a16="http://schemas.microsoft.com/office/drawing/2014/main" val="20005"/>
                    </a:ext>
                  </a:extLst>
                </a:gridCol>
                <a:gridCol w="337538">
                  <a:extLst>
                    <a:ext uri="{9D8B030D-6E8A-4147-A177-3AD203B41FA5}">
                      <a16:colId xmlns:a16="http://schemas.microsoft.com/office/drawing/2014/main" val="20006"/>
                    </a:ext>
                  </a:extLst>
                </a:gridCol>
                <a:gridCol w="337538">
                  <a:extLst>
                    <a:ext uri="{9D8B030D-6E8A-4147-A177-3AD203B41FA5}">
                      <a16:colId xmlns:a16="http://schemas.microsoft.com/office/drawing/2014/main" val="20007"/>
                    </a:ext>
                  </a:extLst>
                </a:gridCol>
              </a:tblGrid>
              <a:tr h="445400">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a:solidFill>
                            <a:srgbClr val="000000"/>
                          </a:solidFill>
                          <a:latin typeface="바탕"/>
                        </a:rPr>
                        <a:t>20</a:t>
                      </a:r>
                      <a:r>
                        <a:rPr lang="ko-KR" altLang="en-US" sz="900" kern="0" spc="0">
                          <a:solidFill>
                            <a:srgbClr val="000000"/>
                          </a:solidFill>
                          <a:ea typeface="바탕"/>
                        </a:rPr>
                        <a:t>대</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a:solidFill>
                            <a:srgbClr val="000000"/>
                          </a:solidFill>
                          <a:latin typeface="바탕"/>
                        </a:rPr>
                        <a:t>30</a:t>
                      </a:r>
                      <a:r>
                        <a:rPr lang="ko-KR" altLang="en-US" sz="900" kern="0" spc="0">
                          <a:solidFill>
                            <a:srgbClr val="000000"/>
                          </a:solidFill>
                          <a:ea typeface="바탕"/>
                        </a:rPr>
                        <a:t>대</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dirty="0">
                          <a:solidFill>
                            <a:srgbClr val="000000"/>
                          </a:solidFill>
                          <a:latin typeface="바탕"/>
                        </a:rPr>
                        <a:t>40</a:t>
                      </a:r>
                      <a:r>
                        <a:rPr lang="ko-KR" altLang="en-US" sz="900" kern="0" spc="0" dirty="0">
                          <a:solidFill>
                            <a:srgbClr val="000000"/>
                          </a:solidFill>
                          <a:ea typeface="바탕"/>
                        </a:rPr>
                        <a:t>대</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dirty="0">
                          <a:solidFill>
                            <a:srgbClr val="000000"/>
                          </a:solidFill>
                          <a:latin typeface="바탕"/>
                        </a:rPr>
                        <a:t>50</a:t>
                      </a:r>
                      <a:r>
                        <a:rPr lang="ko-KR" altLang="en-US" sz="900" kern="0" spc="0" dirty="0">
                          <a:solidFill>
                            <a:srgbClr val="000000"/>
                          </a:solidFill>
                          <a:ea typeface="바탕"/>
                        </a:rPr>
                        <a:t>대</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a:solidFill>
                            <a:srgbClr val="000000"/>
                          </a:solidFill>
                          <a:latin typeface="바탕"/>
                        </a:rPr>
                        <a:t>60</a:t>
                      </a:r>
                      <a:r>
                        <a:rPr lang="ko-KR" altLang="en-US" sz="900" kern="0" spc="0">
                          <a:solidFill>
                            <a:srgbClr val="000000"/>
                          </a:solidFill>
                          <a:ea typeface="바탕"/>
                        </a:rPr>
                        <a:t>대</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a:solidFill>
                            <a:srgbClr val="000000"/>
                          </a:solidFill>
                          <a:latin typeface="바탕"/>
                        </a:rPr>
                        <a:t>70</a:t>
                      </a:r>
                      <a:r>
                        <a:rPr lang="ko-KR" altLang="en-US" sz="900" kern="0" spc="0">
                          <a:solidFill>
                            <a:srgbClr val="000000"/>
                          </a:solidFill>
                          <a:ea typeface="바탕"/>
                        </a:rPr>
                        <a:t>대</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tc>
                  <a:txBody>
                    <a:bodyPr/>
                    <a:lstStyle/>
                    <a:p>
                      <a:pPr marL="0" marR="0" indent="0" algn="ctr" fontAlgn="base" latinLnBrk="0">
                        <a:lnSpc>
                          <a:spcPct val="160000"/>
                        </a:lnSpc>
                        <a:spcBef>
                          <a:spcPts val="0"/>
                        </a:spcBef>
                        <a:spcAft>
                          <a:spcPts val="0"/>
                        </a:spcAft>
                      </a:pPr>
                      <a:r>
                        <a:rPr lang="en-US" altLang="ko-KR" sz="900" kern="0" spc="0">
                          <a:solidFill>
                            <a:srgbClr val="000000"/>
                          </a:solidFill>
                          <a:latin typeface="바탕"/>
                        </a:rPr>
                        <a:t>80</a:t>
                      </a:r>
                      <a:r>
                        <a:rPr lang="ko-KR" altLang="en-US" sz="900" kern="0" spc="0">
                          <a:solidFill>
                            <a:srgbClr val="000000"/>
                          </a:solidFill>
                          <a:ea typeface="바탕"/>
                        </a:rPr>
                        <a:t>대</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445400">
                <a:tc>
                  <a:txBody>
                    <a:bodyPr/>
                    <a:lstStyle/>
                    <a:p>
                      <a:pPr marL="0" marR="0" indent="0" algn="ctr" fontAlgn="base" latinLnBrk="0">
                        <a:lnSpc>
                          <a:spcPct val="160000"/>
                        </a:lnSpc>
                        <a:spcBef>
                          <a:spcPts val="0"/>
                        </a:spcBef>
                        <a:spcAft>
                          <a:spcPts val="0"/>
                        </a:spcAft>
                      </a:pPr>
                      <a:r>
                        <a:rPr lang="ko-KR" altLang="en-US" sz="900" kern="0" spc="0">
                          <a:solidFill>
                            <a:srgbClr val="000000"/>
                          </a:solidFill>
                          <a:ea typeface="바탕"/>
                        </a:rPr>
                        <a:t>인원</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29</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53</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188</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494</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438</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172</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0">
                          <a:solidFill>
                            <a:srgbClr val="000000"/>
                          </a:solidFill>
                          <a:latin typeface="바탕"/>
                        </a:rPr>
                        <a:t>39</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80">
                <a:tc>
                  <a:txBody>
                    <a:bodyPr/>
                    <a:lstStyle/>
                    <a:p>
                      <a:pPr marL="0" marR="0" indent="0" algn="ctr" fontAlgn="base" latinLnBrk="0">
                        <a:lnSpc>
                          <a:spcPct val="160000"/>
                        </a:lnSpc>
                        <a:spcBef>
                          <a:spcPts val="0"/>
                        </a:spcBef>
                        <a:spcAft>
                          <a:spcPts val="0"/>
                        </a:spcAft>
                      </a:pPr>
                      <a:r>
                        <a:rPr lang="ko-KR" altLang="en-US" sz="900" kern="0" spc="-150">
                          <a:solidFill>
                            <a:srgbClr val="000000"/>
                          </a:solidFill>
                          <a:ea typeface="바탕"/>
                        </a:rPr>
                        <a:t>비율</a:t>
                      </a:r>
                      <a:endParaRPr lang="ko-KR" alt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a:solidFill>
                            <a:srgbClr val="000000"/>
                          </a:solidFill>
                          <a:latin typeface="바탕"/>
                        </a:rPr>
                        <a:t>2.1%</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a:solidFill>
                            <a:srgbClr val="000000"/>
                          </a:solidFill>
                          <a:latin typeface="바탕"/>
                        </a:rPr>
                        <a:t>3.8%</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a:solidFill>
                            <a:srgbClr val="000000"/>
                          </a:solidFill>
                          <a:latin typeface="바탕"/>
                        </a:rPr>
                        <a:t>13.3%</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dirty="0">
                          <a:solidFill>
                            <a:srgbClr val="000000"/>
                          </a:solidFill>
                          <a:latin typeface="바탕"/>
                        </a:rPr>
                        <a:t>34.9%</a:t>
                      </a:r>
                      <a:endParaRPr 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dirty="0">
                          <a:solidFill>
                            <a:srgbClr val="000000"/>
                          </a:solidFill>
                          <a:latin typeface="바탕"/>
                        </a:rPr>
                        <a:t>31.0%</a:t>
                      </a:r>
                      <a:endParaRPr 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a:solidFill>
                            <a:srgbClr val="000000"/>
                          </a:solidFill>
                          <a:latin typeface="바탕"/>
                        </a:rPr>
                        <a:t>12.2%</a:t>
                      </a:r>
                      <a:endParaRPr lang="en-US" sz="800" kern="0" spc="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900" kern="0" spc="-220" dirty="0">
                          <a:solidFill>
                            <a:srgbClr val="000000"/>
                          </a:solidFill>
                          <a:latin typeface="바탕"/>
                        </a:rPr>
                        <a:t>2.8%</a:t>
                      </a:r>
                      <a:endParaRPr 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7044" name="Rectangle 4"/>
          <p:cNvSpPr>
            <a:spLocks noChangeArrowheads="1"/>
          </p:cNvSpPr>
          <p:nvPr/>
        </p:nvSpPr>
        <p:spPr bwMode="auto">
          <a:xfrm>
            <a:off x="762000" y="193812"/>
            <a:ext cx="153953" cy="307777"/>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spAutoFit/>
          </a:bodyPr>
          <a:lstStyle/>
          <a:p>
            <a:pPr defTabSz="761970" fontAlgn="base" latinLnBrk="1">
              <a:spcBef>
                <a:spcPct val="0"/>
              </a:spcBef>
              <a:spcAft>
                <a:spcPct val="0"/>
              </a:spcAft>
            </a:pPr>
            <a:endParaRPr kumimoji="1" lang="ko-KR" altLang="ko-KR" sz="1500" kern="1200">
              <a:solidFill>
                <a:prstClr val="black"/>
              </a:solidFill>
              <a:latin typeface="굴림" pitchFamily="50" charset="-127"/>
              <a:ea typeface="굴림" pitchFamily="50" charset="-127"/>
              <a:cs typeface="굴림" pitchFamily="50" charset="-127"/>
            </a:endParaRPr>
          </a:p>
        </p:txBody>
      </p:sp>
      <p:sp>
        <p:nvSpPr>
          <p:cNvPr id="9" name="모서리가 둥근 직사각형 8"/>
          <p:cNvSpPr/>
          <p:nvPr/>
        </p:nvSpPr>
        <p:spPr>
          <a:xfrm>
            <a:off x="762000" y="0"/>
            <a:ext cx="2669873" cy="273178"/>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
        <p:nvSpPr>
          <p:cNvPr id="3" name="TextBox 2">
            <a:extLst>
              <a:ext uri="{FF2B5EF4-FFF2-40B4-BE49-F238E27FC236}">
                <a16:creationId xmlns:a16="http://schemas.microsoft.com/office/drawing/2014/main" id="{E0CE6B66-A10E-4551-9103-6EF919DD4A2E}"/>
              </a:ext>
            </a:extLst>
          </p:cNvPr>
          <p:cNvSpPr txBox="1"/>
          <p:nvPr/>
        </p:nvSpPr>
        <p:spPr>
          <a:xfrm>
            <a:off x="2922815" y="396682"/>
            <a:ext cx="4174541" cy="307777"/>
          </a:xfrm>
          <a:prstGeom prst="rect">
            <a:avLst/>
          </a:prstGeom>
          <a:noFill/>
        </p:spPr>
        <p:txBody>
          <a:bodyPr wrap="none" rtlCol="0">
            <a:spAutoFit/>
          </a:bodyPr>
          <a:lstStyle/>
          <a:p>
            <a:r>
              <a:rPr lang="en-US" altLang="ko-KR" b="1" dirty="0"/>
              <a:t>Honor Society in Korea (2016</a:t>
            </a:r>
            <a:r>
              <a:rPr lang="ko-KR" altLang="en-US" b="1" dirty="0"/>
              <a:t>년 </a:t>
            </a:r>
            <a:r>
              <a:rPr lang="en-US" altLang="ko-KR" b="1" dirty="0"/>
              <a:t>12</a:t>
            </a:r>
            <a:r>
              <a:rPr lang="ko-KR" altLang="en-US" b="1" dirty="0"/>
              <a:t>월 </a:t>
            </a:r>
            <a:r>
              <a:rPr lang="en-US" altLang="ko-KR" b="1" dirty="0"/>
              <a:t>29</a:t>
            </a:r>
            <a:r>
              <a:rPr lang="ko-KR" altLang="en-US" b="1" dirty="0"/>
              <a:t>일 기준</a:t>
            </a:r>
            <a:r>
              <a:rPr lang="en-US" altLang="ko-KR" b="1" dirty="0"/>
              <a:t>)</a:t>
            </a:r>
            <a:endParaRPr lang="ko-KR"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91613" y="579481"/>
            <a:ext cx="6858000" cy="952500"/>
          </a:xfrm>
        </p:spPr>
        <p:txBody>
          <a:bodyPr>
            <a:normAutofit/>
          </a:bodyPr>
          <a:lstStyle/>
          <a:p>
            <a:r>
              <a:rPr lang="en-US" altLang="ko-KR" sz="2333" b="1" dirty="0"/>
              <a:t>3 key Elements of Korean Giving Culture</a:t>
            </a:r>
            <a:endParaRPr lang="ko-KR" altLang="en-US" sz="2333" b="1" dirty="0"/>
          </a:p>
        </p:txBody>
      </p:sp>
      <p:sp>
        <p:nvSpPr>
          <p:cNvPr id="3" name="내용 개체 틀 2"/>
          <p:cNvSpPr>
            <a:spLocks noGrp="1"/>
          </p:cNvSpPr>
          <p:nvPr>
            <p:ph idx="1"/>
          </p:nvPr>
        </p:nvSpPr>
        <p:spPr>
          <a:xfrm>
            <a:off x="1151620" y="1597360"/>
            <a:ext cx="6858000" cy="3771636"/>
          </a:xfrm>
        </p:spPr>
        <p:txBody>
          <a:bodyPr>
            <a:normAutofit/>
          </a:bodyPr>
          <a:lstStyle/>
          <a:p>
            <a:r>
              <a:rPr lang="en-US" altLang="ko-KR" sz="2000" b="1" dirty="0">
                <a:solidFill>
                  <a:srgbClr val="FF0000"/>
                </a:solidFill>
              </a:rPr>
              <a:t>Gamification</a:t>
            </a:r>
            <a:r>
              <a:rPr lang="en-US" altLang="ko-KR" sz="2000" dirty="0"/>
              <a:t> : competition, urgency, fun</a:t>
            </a:r>
          </a:p>
          <a:p>
            <a:r>
              <a:rPr lang="en-US" altLang="ko-KR" sz="2000" b="1" dirty="0">
                <a:solidFill>
                  <a:srgbClr val="FF0000"/>
                </a:solidFill>
              </a:rPr>
              <a:t>Crowdfunding </a:t>
            </a:r>
            <a:r>
              <a:rPr lang="en-US" altLang="ko-KR" sz="2000" dirty="0"/>
              <a:t>:</a:t>
            </a:r>
            <a:r>
              <a:rPr lang="en-US" altLang="ko-KR" sz="2000" dirty="0">
                <a:solidFill>
                  <a:srgbClr val="FF0000"/>
                </a:solidFill>
              </a:rPr>
              <a:t> </a:t>
            </a:r>
            <a:r>
              <a:rPr lang="en-US" altLang="ko-KR" sz="2000" dirty="0"/>
              <a:t>Peer-to-Peer</a:t>
            </a:r>
            <a:r>
              <a:rPr lang="en-US" altLang="ko-KR" sz="2000" b="1" dirty="0">
                <a:solidFill>
                  <a:srgbClr val="FF0000"/>
                </a:solidFill>
              </a:rPr>
              <a:t>  </a:t>
            </a:r>
          </a:p>
          <a:p>
            <a:r>
              <a:rPr lang="en-US" altLang="ko-KR" sz="2000" b="1" dirty="0">
                <a:solidFill>
                  <a:srgbClr val="FF0000"/>
                </a:solidFill>
              </a:rPr>
              <a:t>Behavioral Economics</a:t>
            </a:r>
          </a:p>
          <a:p>
            <a:pPr lvl="4">
              <a:buFont typeface="맑은 고딕" panose="020B0503020000020004" pitchFamily="50" charset="-127"/>
              <a:buChar char="ￚ"/>
            </a:pPr>
            <a:r>
              <a:rPr lang="en-US" altLang="ko-KR" sz="2000" dirty="0"/>
              <a:t>Small, not big</a:t>
            </a:r>
          </a:p>
          <a:p>
            <a:pPr lvl="4">
              <a:buFont typeface="맑은 고딕" panose="020B0503020000020004" pitchFamily="50" charset="-127"/>
              <a:buChar char="ￚ"/>
            </a:pPr>
            <a:r>
              <a:rPr lang="en-US" altLang="ko-KR" sz="2000" dirty="0"/>
              <a:t>Hopeful, not Hopeless</a:t>
            </a:r>
          </a:p>
          <a:p>
            <a:pPr lvl="4">
              <a:buFont typeface="맑은 고딕" panose="020B0503020000020004" pitchFamily="50" charset="-127"/>
              <a:buChar char="ￚ"/>
            </a:pPr>
            <a:r>
              <a:rPr lang="en-US" altLang="ko-KR" sz="2000" dirty="0"/>
              <a:t>Peer pressure still works</a:t>
            </a:r>
            <a:endParaRPr lang="ko-KR" altLang="en-US" sz="2000" dirty="0"/>
          </a:p>
        </p:txBody>
      </p:sp>
      <p:sp>
        <p:nvSpPr>
          <p:cNvPr id="4" name="모서리가 둥근 직사각형 3"/>
          <p:cNvSpPr/>
          <p:nvPr/>
        </p:nvSpPr>
        <p:spPr>
          <a:xfrm>
            <a:off x="835822" y="9646"/>
            <a:ext cx="3089920" cy="336358"/>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Giving Trends</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51620" y="364814"/>
            <a:ext cx="6858000" cy="952500"/>
          </a:xfrm>
        </p:spPr>
        <p:txBody>
          <a:bodyPr>
            <a:normAutofit/>
          </a:bodyPr>
          <a:lstStyle/>
          <a:p>
            <a:r>
              <a:rPr lang="en-US" altLang="ko-KR" sz="2333" b="1" dirty="0"/>
              <a:t>Innovation in Korea Fundraising</a:t>
            </a:r>
            <a:endParaRPr lang="ko-KR" altLang="en-US" sz="2333" b="1" dirty="0"/>
          </a:p>
        </p:txBody>
      </p:sp>
      <p:sp>
        <p:nvSpPr>
          <p:cNvPr id="3" name="텍스트 개체 틀 2"/>
          <p:cNvSpPr>
            <a:spLocks noGrp="1"/>
          </p:cNvSpPr>
          <p:nvPr>
            <p:ph idx="1"/>
          </p:nvPr>
        </p:nvSpPr>
        <p:spPr/>
        <p:txBody>
          <a:bodyPr vert="horz">
            <a:noAutofit/>
          </a:bodyPr>
          <a:lstStyle/>
          <a:p>
            <a:r>
              <a:rPr lang="en-US" altLang="ko-KR" sz="2000" dirty="0"/>
              <a:t>Contactless Payments</a:t>
            </a:r>
          </a:p>
          <a:p>
            <a:r>
              <a:rPr lang="en-US" altLang="ko-KR" sz="2000" dirty="0"/>
              <a:t>Virtual Reality</a:t>
            </a:r>
          </a:p>
          <a:p>
            <a:r>
              <a:rPr lang="en-US" altLang="ko-KR" sz="2000" dirty="0"/>
              <a:t>Digital Currency</a:t>
            </a:r>
          </a:p>
          <a:p>
            <a:r>
              <a:rPr lang="en-US" altLang="ko-KR" sz="2000" dirty="0"/>
              <a:t>Social Media and Messaging Apps</a:t>
            </a:r>
          </a:p>
          <a:p>
            <a:r>
              <a:rPr lang="en-US" altLang="ko-KR" sz="2000" dirty="0"/>
              <a:t>Online Payment Functionality</a:t>
            </a:r>
          </a:p>
          <a:p>
            <a:r>
              <a:rPr lang="en-US" altLang="ko-KR" sz="2000" dirty="0"/>
              <a:t>Peer-to-Peer Fundraising</a:t>
            </a:r>
          </a:p>
          <a:p>
            <a:r>
              <a:rPr lang="en-US" altLang="ko-KR" sz="2000" dirty="0"/>
              <a:t>Delivering Donor-Centric Fundraising</a:t>
            </a:r>
          </a:p>
          <a:p>
            <a:endParaRPr lang="ko-KR" altLang="en-US" sz="2000" dirty="0"/>
          </a:p>
        </p:txBody>
      </p:sp>
      <p:sp>
        <p:nvSpPr>
          <p:cNvPr id="5" name="모서리가 둥근 직사각형 4"/>
          <p:cNvSpPr/>
          <p:nvPr/>
        </p:nvSpPr>
        <p:spPr>
          <a:xfrm>
            <a:off x="839247" y="82487"/>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Giving Trends</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extLst>
      <p:ext uri="{BB962C8B-B14F-4D97-AF65-F5344CB8AC3E}">
        <p14:creationId xmlns:p14="http://schemas.microsoft.com/office/powerpoint/2010/main" val="2759246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51620" y="382520"/>
            <a:ext cx="6858000" cy="952500"/>
          </a:xfrm>
        </p:spPr>
        <p:txBody>
          <a:bodyPr>
            <a:normAutofit/>
          </a:bodyPr>
          <a:lstStyle/>
          <a:p>
            <a:r>
              <a:rPr lang="en-US" altLang="ko-KR" sz="2333" b="1" dirty="0"/>
              <a:t>Cross Culture Issues</a:t>
            </a:r>
            <a:endParaRPr lang="ko-KR" altLang="en-US" sz="2333" b="1" dirty="0"/>
          </a:p>
        </p:txBody>
      </p:sp>
      <p:sp>
        <p:nvSpPr>
          <p:cNvPr id="3" name="텍스트 개체 틀 2"/>
          <p:cNvSpPr>
            <a:spLocks noGrp="1"/>
          </p:cNvSpPr>
          <p:nvPr>
            <p:ph idx="1"/>
          </p:nvPr>
        </p:nvSpPr>
        <p:spPr/>
        <p:txBody>
          <a:bodyPr>
            <a:noAutofit/>
          </a:bodyPr>
          <a:lstStyle/>
          <a:p>
            <a:r>
              <a:rPr lang="en-US" altLang="ko-KR" sz="2000" b="1" dirty="0"/>
              <a:t>Relationship with Nature:  </a:t>
            </a:r>
            <a:r>
              <a:rPr lang="en-US" altLang="ko-KR" sz="2000" dirty="0"/>
              <a:t>Controlling Nature and Letting it</a:t>
            </a:r>
          </a:p>
          <a:p>
            <a:r>
              <a:rPr lang="en-US" altLang="ko-KR" sz="2000" b="1" dirty="0"/>
              <a:t>Relationship with Man: </a:t>
            </a:r>
            <a:r>
              <a:rPr lang="en-US" altLang="ko-KR" sz="2000" dirty="0"/>
              <a:t>Power Distance</a:t>
            </a:r>
          </a:p>
          <a:p>
            <a:r>
              <a:rPr lang="en-US" altLang="ko-KR" sz="2000" b="1" dirty="0"/>
              <a:t>Social Position:  </a:t>
            </a:r>
            <a:r>
              <a:rPr lang="en-US" altLang="ko-KR" sz="2000" dirty="0"/>
              <a:t>Achieving vs. Ascribing Status</a:t>
            </a:r>
          </a:p>
          <a:p>
            <a:r>
              <a:rPr lang="en-US" altLang="ko-KR" sz="2000" b="1" dirty="0"/>
              <a:t>Perspective of Time:  </a:t>
            </a:r>
            <a:r>
              <a:rPr lang="en-US" altLang="ko-KR" sz="2000" dirty="0"/>
              <a:t>Sequential and Synchronic</a:t>
            </a:r>
          </a:p>
          <a:p>
            <a:r>
              <a:rPr lang="en-US" altLang="ko-KR" sz="2000" b="1" dirty="0"/>
              <a:t>Communication Style:  </a:t>
            </a:r>
            <a:r>
              <a:rPr lang="en-US" altLang="ko-KR" sz="2000" dirty="0"/>
              <a:t>High Context and Low Context</a:t>
            </a:r>
            <a:endParaRPr lang="ko-KR" altLang="en-US" sz="2000" dirty="0"/>
          </a:p>
        </p:txBody>
      </p:sp>
      <p:sp>
        <p:nvSpPr>
          <p:cNvPr id="5" name="모서리가 둥근 직사각형 4"/>
          <p:cNvSpPr/>
          <p:nvPr/>
        </p:nvSpPr>
        <p:spPr>
          <a:xfrm>
            <a:off x="839247" y="82487"/>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Culture Difference</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extLst>
      <p:ext uri="{BB962C8B-B14F-4D97-AF65-F5344CB8AC3E}">
        <p14:creationId xmlns:p14="http://schemas.microsoft.com/office/powerpoint/2010/main" val="4158783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271633" y="577247"/>
            <a:ext cx="6667547" cy="4560507"/>
          </a:xfrm>
          <a:prstGeom prst="rect">
            <a:avLst/>
          </a:prstGeom>
          <a:noFill/>
          <a:ln w="9525">
            <a:solidFill>
              <a:schemeClr val="tx1"/>
            </a:solidFill>
            <a:miter lim="800000"/>
            <a:headEnd/>
            <a:tailEnd/>
          </a:ln>
          <a:effectLst/>
        </p:spPr>
      </p:pic>
      <p:sp>
        <p:nvSpPr>
          <p:cNvPr id="3" name="모서리가 둥근 직사각형 2"/>
          <p:cNvSpPr/>
          <p:nvPr/>
        </p:nvSpPr>
        <p:spPr>
          <a:xfrm>
            <a:off x="847130"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Culture Difference</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
        <p:nvSpPr>
          <p:cNvPr id="4" name="타원 3"/>
          <p:cNvSpPr/>
          <p:nvPr/>
        </p:nvSpPr>
        <p:spPr>
          <a:xfrm>
            <a:off x="1391647" y="2317440"/>
            <a:ext cx="1080120" cy="25202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5" name="타원 4"/>
          <p:cNvSpPr/>
          <p:nvPr/>
        </p:nvSpPr>
        <p:spPr>
          <a:xfrm>
            <a:off x="5592113" y="1657367"/>
            <a:ext cx="1260140" cy="32403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11214_46/b7490_1323873310192z20Mk_PNG/000000.png" descr="http://postfiles15.naver.net/20111214_46/b7490_1323873310192z20Mk_PNG/000000.png?type=w2"/>
          <p:cNvPicPr/>
          <p:nvPr/>
        </p:nvPicPr>
        <p:blipFill>
          <a:blip r:embed="rId3" cstate="print"/>
          <a:srcRect/>
          <a:stretch>
            <a:fillRect/>
          </a:stretch>
        </p:blipFill>
        <p:spPr bwMode="auto">
          <a:xfrm>
            <a:off x="1895450" y="1477347"/>
            <a:ext cx="5316843" cy="3180353"/>
          </a:xfrm>
          <a:prstGeom prst="rect">
            <a:avLst/>
          </a:prstGeom>
          <a:noFill/>
          <a:ln w="9525">
            <a:noFill/>
            <a:miter lim="800000"/>
            <a:headEnd/>
            <a:tailEnd/>
          </a:ln>
        </p:spPr>
      </p:pic>
      <p:sp>
        <p:nvSpPr>
          <p:cNvPr id="3" name="제목 2"/>
          <p:cNvSpPr>
            <a:spLocks noGrp="1"/>
          </p:cNvSpPr>
          <p:nvPr>
            <p:ph type="title"/>
          </p:nvPr>
        </p:nvSpPr>
        <p:spPr>
          <a:xfrm>
            <a:off x="1124872" y="421680"/>
            <a:ext cx="6858000" cy="952500"/>
          </a:xfrm>
        </p:spPr>
        <p:txBody>
          <a:bodyPr>
            <a:normAutofit/>
          </a:bodyPr>
          <a:lstStyle/>
          <a:p>
            <a:r>
              <a:rPr lang="en-US" altLang="ko-KR" sz="2333" b="1" dirty="0"/>
              <a:t>Dining Culture of Korea</a:t>
            </a:r>
            <a:endParaRPr lang="ko-KR" altLang="en-US" sz="2333" b="1" dirty="0"/>
          </a:p>
        </p:txBody>
      </p:sp>
      <p:sp>
        <p:nvSpPr>
          <p:cNvPr id="4" name="모서리가 둥근 직사각형 3"/>
          <p:cNvSpPr/>
          <p:nvPr/>
        </p:nvSpPr>
        <p:spPr>
          <a:xfrm>
            <a:off x="839247" y="1848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Culture Difference</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31107_184/e_admissions_1383767965801uzPG7_JPEG/Fraternity-Council-at-SEIFC.jpg" descr="http://postfiles9.naver.net/20131107_184/e_admissions_1383767965801uzPG7_JPEG/Fraternity-Council-at-SEIFC.jpg?type=w2"/>
          <p:cNvPicPr/>
          <p:nvPr/>
        </p:nvPicPr>
        <p:blipFill>
          <a:blip r:embed="rId3" cstate="print"/>
          <a:srcRect/>
          <a:stretch>
            <a:fillRect/>
          </a:stretch>
        </p:blipFill>
        <p:spPr bwMode="auto">
          <a:xfrm>
            <a:off x="1451653" y="2151637"/>
            <a:ext cx="2880320" cy="2021210"/>
          </a:xfrm>
          <a:prstGeom prst="rect">
            <a:avLst/>
          </a:prstGeom>
          <a:noFill/>
          <a:ln w="9525">
            <a:noFill/>
            <a:miter lim="800000"/>
            <a:headEnd/>
            <a:tailEnd/>
          </a:ln>
        </p:spPr>
      </p:pic>
      <p:pic>
        <p:nvPicPr>
          <p:cNvPr id="3" name="20131107_6/e_admissions_1383768523925jmJTW_JPEG/Exec_Board.jpg" descr="http://postfiles7.naver.net/20131107_6/e_admissions_1383768523925jmJTW_JPEG/Exec_Board.jpg?type=w2"/>
          <p:cNvPicPr/>
          <p:nvPr/>
        </p:nvPicPr>
        <p:blipFill>
          <a:blip r:embed="rId4" cstate="print"/>
          <a:srcRect/>
          <a:stretch>
            <a:fillRect/>
          </a:stretch>
        </p:blipFill>
        <p:spPr bwMode="auto">
          <a:xfrm>
            <a:off x="4992047" y="2137420"/>
            <a:ext cx="2700300" cy="2035427"/>
          </a:xfrm>
          <a:prstGeom prst="rect">
            <a:avLst/>
          </a:prstGeom>
          <a:noFill/>
          <a:ln w="9525">
            <a:noFill/>
            <a:miter lim="800000"/>
            <a:headEnd/>
            <a:tailEnd/>
          </a:ln>
        </p:spPr>
      </p:pic>
      <p:sp>
        <p:nvSpPr>
          <p:cNvPr id="4" name="제목 3"/>
          <p:cNvSpPr>
            <a:spLocks noGrp="1"/>
          </p:cNvSpPr>
          <p:nvPr>
            <p:ph type="title"/>
          </p:nvPr>
        </p:nvSpPr>
        <p:spPr>
          <a:xfrm>
            <a:off x="1143000" y="757267"/>
            <a:ext cx="6858000" cy="952500"/>
          </a:xfrm>
        </p:spPr>
        <p:txBody>
          <a:bodyPr>
            <a:normAutofit/>
          </a:bodyPr>
          <a:lstStyle/>
          <a:p>
            <a:r>
              <a:rPr lang="en-US" altLang="ko-KR" sz="2333" b="1" dirty="0"/>
              <a:t>Western Style Fraternity Philanthropy </a:t>
            </a:r>
            <a:br>
              <a:rPr lang="en-US" altLang="ko-KR" sz="2333" b="1" dirty="0"/>
            </a:br>
            <a:r>
              <a:rPr lang="en-US" altLang="ko-KR" sz="2333" b="1" dirty="0"/>
              <a:t>in Campus?</a:t>
            </a:r>
            <a:endParaRPr lang="ko-KR" altLang="en-US" sz="2333" b="1" dirty="0"/>
          </a:p>
        </p:txBody>
      </p:sp>
      <p:sp>
        <p:nvSpPr>
          <p:cNvPr id="5" name="모서리가 둥근 직사각형 4"/>
          <p:cNvSpPr/>
          <p:nvPr/>
        </p:nvSpPr>
        <p:spPr>
          <a:xfrm>
            <a:off x="851587" y="1"/>
            <a:ext cx="3089920" cy="329614"/>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Principles of Good Practice</a:t>
            </a:r>
            <a:endParaRPr lang="ko-KR" altLang="en-US" sz="1500" kern="1200" dirty="0">
              <a:solidFill>
                <a:prstClr val="white"/>
              </a:solidFill>
              <a:latin typeface="맑은 고딕"/>
              <a:ea typeface="맑은 고딕" panose="020B0503020000020004" pitchFamily="50" charset="-127"/>
            </a:endParaRPr>
          </a:p>
        </p:txBody>
      </p:sp>
      <p:sp>
        <p:nvSpPr>
          <p:cNvPr id="6" name="TextBox 5"/>
          <p:cNvSpPr txBox="1"/>
          <p:nvPr/>
        </p:nvSpPr>
        <p:spPr>
          <a:xfrm>
            <a:off x="1751687" y="4237654"/>
            <a:ext cx="2280253" cy="220510"/>
          </a:xfrm>
          <a:prstGeom prst="rect">
            <a:avLst/>
          </a:prstGeom>
          <a:noFill/>
        </p:spPr>
        <p:txBody>
          <a:bodyPr wrap="square" rtlCol="0">
            <a:spAutoFit/>
          </a:bodyPr>
          <a:lstStyle/>
          <a:p>
            <a:pPr defTabSz="761970" latinLnBrk="1"/>
            <a:r>
              <a:rPr lang="en-US" altLang="ko-KR" sz="833" kern="1200" dirty="0">
                <a:solidFill>
                  <a:prstClr val="black"/>
                </a:solidFill>
                <a:latin typeface="맑은 고딕"/>
                <a:ea typeface="맑은 고딕" panose="020B0503020000020004" pitchFamily="50" charset="-127"/>
                <a:cs typeface="+mn-cs"/>
              </a:rPr>
              <a:t>University of South </a:t>
            </a:r>
            <a:r>
              <a:rPr lang="en-US" altLang="ko-KR" sz="833" kern="1200" dirty="0" err="1">
                <a:solidFill>
                  <a:prstClr val="black"/>
                </a:solidFill>
                <a:latin typeface="맑은 고딕"/>
                <a:ea typeface="맑은 고딕" panose="020B0503020000020004" pitchFamily="50" charset="-127"/>
                <a:cs typeface="+mn-cs"/>
              </a:rPr>
              <a:t>Carnolina</a:t>
            </a:r>
            <a:r>
              <a:rPr lang="en-US" altLang="ko-KR" sz="833" kern="1200" dirty="0">
                <a:solidFill>
                  <a:prstClr val="black"/>
                </a:solidFill>
                <a:latin typeface="맑은 고딕"/>
                <a:ea typeface="맑은 고딕" panose="020B0503020000020004" pitchFamily="50" charset="-127"/>
                <a:cs typeface="+mn-cs"/>
              </a:rPr>
              <a:t> Homepage</a:t>
            </a:r>
            <a:endParaRPr lang="ko-KR" altLang="en-US" sz="833" kern="1200" dirty="0">
              <a:solidFill>
                <a:prstClr val="black"/>
              </a:solidFill>
              <a:latin typeface="맑은 고딕"/>
              <a:ea typeface="맑은 고딕" panose="020B0503020000020004" pitchFamily="50" charset="-127"/>
              <a:cs typeface="+mn-cs"/>
            </a:endParaRPr>
          </a:p>
        </p:txBody>
      </p:sp>
      <p:sp>
        <p:nvSpPr>
          <p:cNvPr id="7" name="TextBox 6"/>
          <p:cNvSpPr txBox="1"/>
          <p:nvPr/>
        </p:nvSpPr>
        <p:spPr>
          <a:xfrm>
            <a:off x="5712127" y="4237654"/>
            <a:ext cx="1500167" cy="220510"/>
          </a:xfrm>
          <a:prstGeom prst="rect">
            <a:avLst/>
          </a:prstGeom>
          <a:noFill/>
        </p:spPr>
        <p:txBody>
          <a:bodyPr wrap="square" rtlCol="0">
            <a:spAutoFit/>
          </a:bodyPr>
          <a:lstStyle/>
          <a:p>
            <a:pPr defTabSz="761970" latinLnBrk="1"/>
            <a:r>
              <a:rPr lang="en-US" altLang="ko-KR" sz="833" kern="1200" dirty="0">
                <a:solidFill>
                  <a:prstClr val="black"/>
                </a:solidFill>
                <a:latin typeface="맑은 고딕"/>
                <a:ea typeface="맑은 고딕" panose="020B0503020000020004" pitchFamily="50" charset="-127"/>
                <a:cs typeface="+mn-cs"/>
              </a:rPr>
              <a:t>www.smu.edu/fsl/sororities</a:t>
            </a:r>
            <a:endParaRPr lang="ko-KR" altLang="en-US" sz="833" kern="1200" dirty="0">
              <a:solidFill>
                <a:prstClr val="black"/>
              </a:solidFill>
              <a:latin typeface="맑은 고딕"/>
              <a:ea typeface="맑은 고딕" panose="020B0503020000020004" pitchFamily="50" charset="-127"/>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l="2063" t="3801" r="5801" b="9051"/>
          <a:stretch>
            <a:fillRect/>
          </a:stretch>
        </p:blipFill>
        <p:spPr bwMode="auto">
          <a:xfrm>
            <a:off x="971600" y="997293"/>
            <a:ext cx="6840760" cy="363963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제목 1"/>
          <p:cNvSpPr>
            <a:spLocks noGrp="1"/>
          </p:cNvSpPr>
          <p:nvPr>
            <p:ph type="title"/>
          </p:nvPr>
        </p:nvSpPr>
        <p:spPr>
          <a:xfrm>
            <a:off x="1143000" y="457233"/>
            <a:ext cx="6858000" cy="724132"/>
          </a:xfrm>
        </p:spPr>
        <p:txBody>
          <a:bodyPr>
            <a:normAutofit/>
          </a:bodyPr>
          <a:lstStyle/>
          <a:p>
            <a:r>
              <a:rPr lang="en-US" altLang="ko-KR" sz="2000" b="1" dirty="0">
                <a:ea typeface="나눔고딕" charset="-127"/>
              </a:rPr>
              <a:t>The Comparison Between American and Korean Fundraising Practices</a:t>
            </a:r>
            <a:endParaRPr lang="ko-KR" altLang="en-US" sz="2000" b="1" dirty="0">
              <a:ea typeface="나눔고딕" charset="-127"/>
            </a:endParaRPr>
          </a:p>
        </p:txBody>
      </p:sp>
      <p:graphicFrame>
        <p:nvGraphicFramePr>
          <p:cNvPr id="5" name="표 4"/>
          <p:cNvGraphicFramePr>
            <a:graphicFrameLocks noGrp="1"/>
          </p:cNvGraphicFramePr>
          <p:nvPr>
            <p:extLst/>
          </p:nvPr>
        </p:nvGraphicFramePr>
        <p:xfrm>
          <a:off x="1091614" y="1237320"/>
          <a:ext cx="6960774" cy="3884633"/>
        </p:xfrm>
        <a:graphic>
          <a:graphicData uri="http://schemas.openxmlformats.org/drawingml/2006/table">
            <a:tbl>
              <a:tblPr firstRow="1" bandRow="1">
                <a:tableStyleId>{5C22544A-7EE6-4342-B048-85BDC9FD1C3A}</a:tableStyleId>
              </a:tblPr>
              <a:tblGrid>
                <a:gridCol w="3480387">
                  <a:extLst>
                    <a:ext uri="{9D8B030D-6E8A-4147-A177-3AD203B41FA5}">
                      <a16:colId xmlns:a16="http://schemas.microsoft.com/office/drawing/2014/main" val="20000"/>
                    </a:ext>
                  </a:extLst>
                </a:gridCol>
                <a:gridCol w="3480387">
                  <a:extLst>
                    <a:ext uri="{9D8B030D-6E8A-4147-A177-3AD203B41FA5}">
                      <a16:colId xmlns:a16="http://schemas.microsoft.com/office/drawing/2014/main" val="20001"/>
                    </a:ext>
                  </a:extLst>
                </a:gridCol>
              </a:tblGrid>
              <a:tr h="506317">
                <a:tc>
                  <a:txBody>
                    <a:bodyPr/>
                    <a:lstStyle/>
                    <a:p>
                      <a:pPr algn="ctr" latinLnBrk="1"/>
                      <a:r>
                        <a:rPr lang="en-US" altLang="ko-KR" sz="1500" dirty="0">
                          <a:latin typeface="+mj-lt"/>
                          <a:ea typeface="나눔고딕" pitchFamily="50" charset="-127"/>
                        </a:rPr>
                        <a:t>American</a:t>
                      </a:r>
                      <a:r>
                        <a:rPr lang="en-US" altLang="ko-KR" sz="1500" baseline="0" dirty="0">
                          <a:latin typeface="+mj-lt"/>
                          <a:ea typeface="나눔고딕" pitchFamily="50" charset="-127"/>
                        </a:rPr>
                        <a:t> Practice </a:t>
                      </a:r>
                      <a:r>
                        <a:rPr lang="en-US" altLang="ko-KR" sz="1500" dirty="0">
                          <a:latin typeface="+mj-lt"/>
                          <a:ea typeface="나눔고딕" pitchFamily="50" charset="-127"/>
                        </a:rPr>
                        <a:t>(Gold Standard)</a:t>
                      </a:r>
                      <a:endParaRPr lang="ko-KR" altLang="en-US" sz="1500" dirty="0">
                        <a:latin typeface="+mj-lt"/>
                        <a:ea typeface="나눔고딕" pitchFamily="50" charset="-127"/>
                      </a:endParaRPr>
                    </a:p>
                  </a:txBody>
                  <a:tcPr marL="76200" marR="76200" marT="38100" marB="38100" anchor="ctr">
                    <a:solidFill>
                      <a:schemeClr val="accent6">
                        <a:lumMod val="75000"/>
                      </a:schemeClr>
                    </a:solidFill>
                  </a:tcPr>
                </a:tc>
                <a:tc>
                  <a:txBody>
                    <a:bodyPr/>
                    <a:lstStyle/>
                    <a:p>
                      <a:pPr algn="ctr" latinLnBrk="1"/>
                      <a:r>
                        <a:rPr lang="en-US" altLang="ko-KR" sz="1500" dirty="0">
                          <a:latin typeface="+mj-lt"/>
                          <a:ea typeface="나눔고딕" pitchFamily="50" charset="-127"/>
                        </a:rPr>
                        <a:t>Korean Practice</a:t>
                      </a:r>
                      <a:endParaRPr lang="ko-KR" altLang="en-US" sz="1500" dirty="0">
                        <a:latin typeface="+mj-lt"/>
                        <a:ea typeface="나눔고딕" pitchFamily="50" charset="-127"/>
                      </a:endParaRPr>
                    </a:p>
                  </a:txBody>
                  <a:tcPr marL="76200" marR="76200" marT="38100" marB="38100" anchor="ctr">
                    <a:solidFill>
                      <a:srgbClr val="436D48"/>
                    </a:solidFill>
                  </a:tcPr>
                </a:tc>
                <a:extLst>
                  <a:ext uri="{0D108BD9-81ED-4DB2-BD59-A6C34878D82A}">
                    <a16:rowId xmlns:a16="http://schemas.microsoft.com/office/drawing/2014/main" val="10000"/>
                  </a:ext>
                </a:extLst>
              </a:tr>
              <a:tr h="685800">
                <a:tc>
                  <a:txBody>
                    <a:bodyPr/>
                    <a:lstStyle/>
                    <a:p>
                      <a:pPr algn="ctr" latinLnBrk="1"/>
                      <a:r>
                        <a:rPr lang="en-US" altLang="ko-KR" sz="1300" dirty="0">
                          <a:latin typeface="+mj-lt"/>
                        </a:rPr>
                        <a:t>Participate Actively Raising with Board</a:t>
                      </a:r>
                      <a:endParaRPr lang="en-US" altLang="ko-KR" sz="1300" dirty="0">
                        <a:latin typeface="+mj-lt"/>
                        <a:ea typeface="나눔고딕" pitchFamily="50" charset="-127"/>
                      </a:endParaRPr>
                    </a:p>
                    <a:p>
                      <a:pPr algn="ctr" latinLnBrk="1"/>
                      <a:r>
                        <a:rPr lang="en-US" altLang="ko-KR" sz="1300" dirty="0">
                          <a:latin typeface="+mj-lt"/>
                          <a:ea typeface="나눔고딕" pitchFamily="50" charset="-127"/>
                        </a:rPr>
                        <a:t>(</a:t>
                      </a:r>
                      <a:r>
                        <a:rPr lang="en-US" altLang="ko-KR" sz="1300" dirty="0">
                          <a:latin typeface="+mj-lt"/>
                        </a:rPr>
                        <a:t>Recognized as the important role of the Board</a:t>
                      </a:r>
                      <a:r>
                        <a:rPr lang="en-US" altLang="ko-KR" sz="1300" dirty="0">
                          <a:latin typeface="+mj-lt"/>
                          <a:ea typeface="나눔고딕" pitchFamily="50" charset="-127"/>
                        </a:rPr>
                        <a:t>)</a:t>
                      </a:r>
                      <a:endParaRPr lang="ko-KR" altLang="en-US" sz="1300" dirty="0">
                        <a:latin typeface="+mj-lt"/>
                        <a:ea typeface="나눔고딕" pitchFamily="50" charset="-127"/>
                      </a:endParaRPr>
                    </a:p>
                  </a:txBody>
                  <a:tcPr marL="76200" marR="76200" marT="38100" marB="38100"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300" dirty="0">
                          <a:latin typeface="+mj-lt"/>
                        </a:rPr>
                        <a:t>Participate Passively Raising with Board</a:t>
                      </a:r>
                      <a:endParaRPr lang="en-US" altLang="ko-KR" sz="1300" kern="1200" dirty="0">
                        <a:solidFill>
                          <a:schemeClr val="dk1"/>
                        </a:solidFill>
                        <a:latin typeface="+mj-lt"/>
                        <a:ea typeface="나눔고딕" pitchFamily="50" charset="-127"/>
                        <a:cs typeface="+mn-cs"/>
                      </a:endParaRPr>
                    </a:p>
                    <a:p>
                      <a:pPr algn="ctr" latinLnBrk="1"/>
                      <a:r>
                        <a:rPr lang="en-US" altLang="ko-KR" sz="1300" dirty="0">
                          <a:latin typeface="+mj-lt"/>
                          <a:ea typeface="나눔고딕" pitchFamily="50" charset="-127"/>
                        </a:rPr>
                        <a:t>(</a:t>
                      </a:r>
                      <a:r>
                        <a:rPr lang="en-US" altLang="ko-KR" sz="1300" b="0" i="0" kern="1200" dirty="0">
                          <a:solidFill>
                            <a:schemeClr val="dk1"/>
                          </a:solidFill>
                          <a:latin typeface="+mj-lt"/>
                          <a:ea typeface="+mn-ea"/>
                          <a:cs typeface="+mn-cs"/>
                        </a:rPr>
                        <a:t>The lack of need for Fundraising</a:t>
                      </a:r>
                      <a:r>
                        <a:rPr lang="en-US" altLang="ko-KR" sz="1300" dirty="0">
                          <a:latin typeface="+mj-lt"/>
                          <a:ea typeface="나눔고딕" pitchFamily="50" charset="-127"/>
                        </a:rPr>
                        <a:t>)</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1"/>
                  </a:ext>
                </a:extLst>
              </a:tr>
              <a:tr h="366173">
                <a:tc>
                  <a:txBody>
                    <a:bodyPr/>
                    <a:lstStyle/>
                    <a:p>
                      <a:pPr algn="ctr" latinLnBrk="1"/>
                      <a:r>
                        <a:rPr lang="en-US" altLang="ko-KR" sz="1300" b="0" i="0" kern="1200" dirty="0">
                          <a:solidFill>
                            <a:schemeClr val="dk1"/>
                          </a:solidFill>
                          <a:latin typeface="+mj-lt"/>
                          <a:ea typeface="+mn-ea"/>
                          <a:cs typeface="+mn-cs"/>
                        </a:rPr>
                        <a:t>Direct Asking</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b="0" i="0" kern="1200" dirty="0">
                          <a:solidFill>
                            <a:schemeClr val="dk1"/>
                          </a:solidFill>
                          <a:latin typeface="+mj-lt"/>
                          <a:ea typeface="+mn-ea"/>
                          <a:cs typeface="+mn-cs"/>
                        </a:rPr>
                        <a:t>Indirect Asking</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2"/>
                  </a:ext>
                </a:extLst>
              </a:tr>
              <a:tr h="661828">
                <a:tc>
                  <a:txBody>
                    <a:bodyPr/>
                    <a:lstStyle/>
                    <a:p>
                      <a:pPr algn="ctr" latinLnBrk="1"/>
                      <a:r>
                        <a:rPr lang="en-US" altLang="ko-KR" sz="1300" b="0" i="0" kern="1200" dirty="0">
                          <a:solidFill>
                            <a:schemeClr val="dk1"/>
                          </a:solidFill>
                          <a:latin typeface="+mj-lt"/>
                          <a:ea typeface="+mn-ea"/>
                          <a:cs typeface="+mn-cs"/>
                        </a:rPr>
                        <a:t>Donation Requested Amount Determined</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b="0" i="0" kern="1200" dirty="0">
                          <a:solidFill>
                            <a:schemeClr val="dk1"/>
                          </a:solidFill>
                          <a:latin typeface="+mj-lt"/>
                          <a:ea typeface="+mn-ea"/>
                          <a:cs typeface="+mn-cs"/>
                        </a:rPr>
                        <a:t>Donation Requested Amount</a:t>
                      </a:r>
                    </a:p>
                    <a:p>
                      <a:pPr algn="ctr" latinLnBrk="1"/>
                      <a:r>
                        <a:rPr lang="en-US" altLang="ko-KR" sz="1300" b="0" i="0" kern="1200" dirty="0">
                          <a:solidFill>
                            <a:schemeClr val="dk1"/>
                          </a:solidFill>
                          <a:latin typeface="+mj-lt"/>
                          <a:ea typeface="+mn-ea"/>
                          <a:cs typeface="+mn-cs"/>
                        </a:rPr>
                        <a:t>Not Determined or Range</a:t>
                      </a:r>
                      <a:endParaRPr lang="ko-KR" altLang="en-US" sz="1300" kern="1200" dirty="0">
                        <a:solidFill>
                          <a:schemeClr val="dk1"/>
                        </a:solidFill>
                        <a:latin typeface="+mj-lt"/>
                        <a:ea typeface="나눔고딕" pitchFamily="50" charset="-127"/>
                        <a:cs typeface="+mn-cs"/>
                      </a:endParaRPr>
                    </a:p>
                  </a:txBody>
                  <a:tcPr marL="76200" marR="76200" marT="38100" marB="38100" anchor="ctr"/>
                </a:tc>
                <a:extLst>
                  <a:ext uri="{0D108BD9-81ED-4DB2-BD59-A6C34878D82A}">
                    <a16:rowId xmlns:a16="http://schemas.microsoft.com/office/drawing/2014/main" val="10003"/>
                  </a:ext>
                </a:extLst>
              </a:tr>
              <a:tr h="386066">
                <a:tc>
                  <a:txBody>
                    <a:bodyPr/>
                    <a:lstStyle/>
                    <a:p>
                      <a:pPr algn="ctr" latinLnBrk="1"/>
                      <a:r>
                        <a:rPr lang="en-US" altLang="ko-KR" sz="1300" dirty="0">
                          <a:latin typeface="+mj-lt"/>
                          <a:ea typeface="나눔고딕" pitchFamily="50" charset="-127"/>
                        </a:rPr>
                        <a:t>Case Statement</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dirty="0">
                          <a:latin typeface="+mj-lt"/>
                          <a:ea typeface="나눔고딕" pitchFamily="50" charset="-127"/>
                        </a:rPr>
                        <a:t>Lack</a:t>
                      </a:r>
                      <a:r>
                        <a:rPr lang="en-US" altLang="ko-KR" sz="1300" baseline="0" dirty="0">
                          <a:latin typeface="+mj-lt"/>
                          <a:ea typeface="나눔고딕" pitchFamily="50" charset="-127"/>
                        </a:rPr>
                        <a:t> of Case Statement</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4"/>
                  </a:ext>
                </a:extLst>
              </a:tr>
              <a:tr h="386066">
                <a:tc>
                  <a:txBody>
                    <a:bodyPr/>
                    <a:lstStyle/>
                    <a:p>
                      <a:pPr algn="ctr" latinLnBrk="1"/>
                      <a:r>
                        <a:rPr lang="en-US" altLang="ko-KR" sz="1300" dirty="0">
                          <a:latin typeface="+mj-lt"/>
                          <a:ea typeface="나눔고딕" pitchFamily="50" charset="-127"/>
                        </a:rPr>
                        <a:t>Profiling</a:t>
                      </a:r>
                      <a:r>
                        <a:rPr lang="en-US" altLang="ko-KR" sz="1300" baseline="0" dirty="0">
                          <a:latin typeface="+mj-lt"/>
                          <a:ea typeface="나눔고딕" pitchFamily="50" charset="-127"/>
                        </a:rPr>
                        <a:t> &amp; Strategy</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dirty="0">
                          <a:latin typeface="+mj-lt"/>
                          <a:ea typeface="나눔고딕" pitchFamily="50" charset="-127"/>
                        </a:rPr>
                        <a:t>No</a:t>
                      </a:r>
                      <a:r>
                        <a:rPr lang="en-US" altLang="ko-KR" sz="1300" baseline="0" dirty="0">
                          <a:latin typeface="+mj-lt"/>
                          <a:ea typeface="나눔고딕" pitchFamily="50" charset="-127"/>
                        </a:rPr>
                        <a:t> Information</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5"/>
                  </a:ext>
                </a:extLst>
              </a:tr>
              <a:tr h="386066">
                <a:tc>
                  <a:txBody>
                    <a:bodyPr/>
                    <a:lstStyle/>
                    <a:p>
                      <a:pPr algn="ctr" latinLnBrk="1"/>
                      <a:r>
                        <a:rPr lang="en-US" altLang="ko-KR" sz="1300" dirty="0">
                          <a:latin typeface="+mj-lt"/>
                          <a:ea typeface="나눔고딕" pitchFamily="50" charset="-127"/>
                        </a:rPr>
                        <a:t>Relationship</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dirty="0">
                          <a:latin typeface="+mj-lt"/>
                          <a:ea typeface="나눔고딕" pitchFamily="50" charset="-127"/>
                        </a:rPr>
                        <a:t>Lack</a:t>
                      </a:r>
                      <a:r>
                        <a:rPr lang="en-US" altLang="ko-KR" sz="1300" baseline="0" dirty="0">
                          <a:latin typeface="+mj-lt"/>
                          <a:ea typeface="나눔고딕" pitchFamily="50" charset="-127"/>
                        </a:rPr>
                        <a:t> of Relationship</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6"/>
                  </a:ext>
                </a:extLst>
              </a:tr>
              <a:tr h="506317">
                <a:tc>
                  <a:txBody>
                    <a:bodyPr/>
                    <a:lstStyle/>
                    <a:p>
                      <a:pPr algn="ctr" latinLnBrk="1"/>
                      <a:r>
                        <a:rPr lang="en-US" altLang="ko-KR" sz="1300" dirty="0">
                          <a:latin typeface="+mj-lt"/>
                        </a:rPr>
                        <a:t>Emphasis on Accountability , including Reporting on the use Donations</a:t>
                      </a:r>
                      <a:endParaRPr lang="ko-KR" altLang="en-US" sz="1300" dirty="0">
                        <a:latin typeface="+mj-lt"/>
                        <a:ea typeface="나눔고딕" pitchFamily="50" charset="-127"/>
                      </a:endParaRPr>
                    </a:p>
                  </a:txBody>
                  <a:tcPr marL="76200" marR="76200" marT="38100" marB="38100" anchor="ctr"/>
                </a:tc>
                <a:tc>
                  <a:txBody>
                    <a:bodyPr/>
                    <a:lstStyle/>
                    <a:p>
                      <a:pPr algn="ctr" latinLnBrk="1"/>
                      <a:r>
                        <a:rPr lang="en-US" altLang="ko-KR" sz="1300" dirty="0">
                          <a:latin typeface="+mj-lt"/>
                        </a:rPr>
                        <a:t>Lack of Recognition Obligations</a:t>
                      </a:r>
                      <a:r>
                        <a:rPr lang="en-US" altLang="ko-KR" sz="1300" dirty="0">
                          <a:latin typeface="+mj-lt"/>
                          <a:ea typeface="나눔고딕" pitchFamily="50" charset="-127"/>
                        </a:rPr>
                        <a:t>, </a:t>
                      </a:r>
                      <a:r>
                        <a:rPr lang="en-US" altLang="ko-KR" sz="1300" dirty="0">
                          <a:latin typeface="+mj-lt"/>
                        </a:rPr>
                        <a:t>Reporting and Feedback</a:t>
                      </a:r>
                      <a:endParaRPr lang="ko-KR" altLang="en-US" sz="1300" dirty="0">
                        <a:latin typeface="+mj-lt"/>
                        <a:ea typeface="나눔고딕" pitchFamily="50" charset="-127"/>
                      </a:endParaRPr>
                    </a:p>
                  </a:txBody>
                  <a:tcPr marL="76200" marR="76200" marT="38100" marB="38100" anchor="ctr"/>
                </a:tc>
                <a:extLst>
                  <a:ext uri="{0D108BD9-81ED-4DB2-BD59-A6C34878D82A}">
                    <a16:rowId xmlns:a16="http://schemas.microsoft.com/office/drawing/2014/main" val="10007"/>
                  </a:ext>
                </a:extLst>
              </a:tr>
            </a:tbl>
          </a:graphicData>
        </a:graphic>
      </p:graphicFrame>
      <p:sp>
        <p:nvSpPr>
          <p:cNvPr id="4" name="모서리가 둥근 직사각형 3"/>
          <p:cNvSpPr/>
          <p:nvPr/>
        </p:nvSpPr>
        <p:spPr>
          <a:xfrm>
            <a:off x="847130" y="3659"/>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latin typeface="맑은 고딕"/>
                <a:ea typeface="맑은 고딕" panose="020B0503020000020004" pitchFamily="50" charset="-127"/>
              </a:rPr>
              <a:t>Culture Difference</a:t>
            </a:r>
            <a:endParaRPr lang="ko-KR" altLang="en-US" sz="1500" kern="1200" dirty="0">
              <a:ln w="12700">
                <a:solidFill>
                  <a:srgbClr val="1F497D">
                    <a:satMod val="155000"/>
                  </a:srgbClr>
                </a:solidFill>
                <a:prstDash val="solid"/>
              </a:ln>
              <a:solidFill>
                <a:prstClr val="white"/>
              </a:solidFill>
              <a:latin typeface="맑은 고딕"/>
              <a:ea typeface="맑은 고딕" panose="020B0503020000020004" pitchFamily="50" charset="-127"/>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onor_engagement_models"/>
          <p:cNvPicPr>
            <a:picLocks noChangeAspect="1" noChangeArrowheads="1"/>
          </p:cNvPicPr>
          <p:nvPr/>
        </p:nvPicPr>
        <p:blipFill rotWithShape="1">
          <a:blip r:embed="rId2" cstate="print"/>
          <a:srcRect t="15071"/>
          <a:stretch/>
        </p:blipFill>
        <p:spPr bwMode="auto">
          <a:xfrm>
            <a:off x="1633179" y="1342030"/>
            <a:ext cx="5961743" cy="3633356"/>
          </a:xfrm>
          <a:prstGeom prst="rect">
            <a:avLst/>
          </a:prstGeom>
          <a:noFill/>
        </p:spPr>
      </p:pic>
      <p:sp>
        <p:nvSpPr>
          <p:cNvPr id="3" name="직사각형 2"/>
          <p:cNvSpPr/>
          <p:nvPr/>
        </p:nvSpPr>
        <p:spPr>
          <a:xfrm>
            <a:off x="4151953" y="4897727"/>
            <a:ext cx="3658902" cy="220510"/>
          </a:xfrm>
          <a:prstGeom prst="rect">
            <a:avLst/>
          </a:prstGeom>
        </p:spPr>
        <p:txBody>
          <a:bodyPr wrap="square">
            <a:spAutoFit/>
          </a:bodyPr>
          <a:lstStyle/>
          <a:p>
            <a:pPr defTabSz="761970" latinLnBrk="1"/>
            <a:r>
              <a:rPr lang="en-US" altLang="ko-KR" sz="833" kern="1200" dirty="0">
                <a:solidFill>
                  <a:prstClr val="black"/>
                </a:solidFill>
                <a:latin typeface="맑은 고딕"/>
                <a:ea typeface="맑은 고딕" panose="020B0503020000020004" pitchFamily="50" charset="-127"/>
                <a:cs typeface="+mn-cs"/>
              </a:rPr>
              <a:t>http://ssir.org/articles/entry/the_permanent_disruption_of_social_media</a:t>
            </a:r>
            <a:endParaRPr lang="ko-KR" altLang="en-US" sz="833" kern="1200" dirty="0">
              <a:solidFill>
                <a:prstClr val="black"/>
              </a:solidFill>
              <a:latin typeface="맑은 고딕"/>
              <a:ea typeface="맑은 고딕" panose="020B0503020000020004" pitchFamily="50" charset="-127"/>
              <a:cs typeface="+mn-cs"/>
            </a:endParaRPr>
          </a:p>
        </p:txBody>
      </p:sp>
      <p:sp>
        <p:nvSpPr>
          <p:cNvPr id="4" name="모서리가 둥근 직사각형 3"/>
          <p:cNvSpPr/>
          <p:nvPr/>
        </p:nvSpPr>
        <p:spPr>
          <a:xfrm>
            <a:off x="867352" y="1"/>
            <a:ext cx="3089920" cy="307428"/>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Paradigm Shift</a:t>
            </a:r>
            <a:endParaRPr lang="ko-KR" altLang="en-US" sz="1500" kern="1200" dirty="0">
              <a:solidFill>
                <a:prstClr val="white"/>
              </a:solidFill>
              <a:latin typeface="맑은 고딕"/>
              <a:ea typeface="맑은 고딕" panose="020B0503020000020004" pitchFamily="50" charset="-127"/>
            </a:endParaRPr>
          </a:p>
        </p:txBody>
      </p:sp>
      <p:sp>
        <p:nvSpPr>
          <p:cNvPr id="2" name="제목 1"/>
          <p:cNvSpPr>
            <a:spLocks noGrp="1"/>
          </p:cNvSpPr>
          <p:nvPr>
            <p:ph type="title"/>
          </p:nvPr>
        </p:nvSpPr>
        <p:spPr>
          <a:xfrm>
            <a:off x="1091613" y="389530"/>
            <a:ext cx="6858000" cy="952500"/>
          </a:xfrm>
        </p:spPr>
        <p:txBody>
          <a:bodyPr>
            <a:normAutofit/>
          </a:bodyPr>
          <a:lstStyle/>
          <a:p>
            <a:r>
              <a:rPr lang="en-US" altLang="ko-KR" sz="2333" b="1" dirty="0"/>
              <a:t>Donor Engagement Models</a:t>
            </a:r>
            <a:endParaRPr lang="ko-KR" altLang="en-US" sz="2333"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bekay\Desktop\제목 없음.png"/>
          <p:cNvPicPr>
            <a:picLocks noChangeAspect="1" noChangeArrowheads="1"/>
          </p:cNvPicPr>
          <p:nvPr/>
        </p:nvPicPr>
        <p:blipFill rotWithShape="1">
          <a:blip r:embed="rId2" cstate="print"/>
          <a:srcRect t="13465"/>
          <a:stretch/>
        </p:blipFill>
        <p:spPr bwMode="auto">
          <a:xfrm>
            <a:off x="1391647" y="1297327"/>
            <a:ext cx="6420713" cy="3790633"/>
          </a:xfrm>
          <a:prstGeom prst="rect">
            <a:avLst/>
          </a:prstGeom>
          <a:noFill/>
        </p:spPr>
      </p:pic>
      <p:sp>
        <p:nvSpPr>
          <p:cNvPr id="3" name="모서리가 둥근 직사각형 2"/>
          <p:cNvSpPr/>
          <p:nvPr/>
        </p:nvSpPr>
        <p:spPr>
          <a:xfrm>
            <a:off x="859470" y="0"/>
            <a:ext cx="3089920" cy="323193"/>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Principles of Good Practice</a:t>
            </a:r>
            <a:endParaRPr lang="ko-KR" altLang="en-US" sz="1500" kern="1200" dirty="0">
              <a:solidFill>
                <a:prstClr val="white"/>
              </a:solidFill>
              <a:latin typeface="맑은 고딕"/>
              <a:ea typeface="맑은 고딕" panose="020B0503020000020004" pitchFamily="50" charset="-127"/>
            </a:endParaRPr>
          </a:p>
        </p:txBody>
      </p:sp>
      <p:sp>
        <p:nvSpPr>
          <p:cNvPr id="5" name="타원 4"/>
          <p:cNvSpPr/>
          <p:nvPr/>
        </p:nvSpPr>
        <p:spPr>
          <a:xfrm>
            <a:off x="1931707" y="2197427"/>
            <a:ext cx="540060" cy="54006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6" name="타원 5"/>
          <p:cNvSpPr/>
          <p:nvPr/>
        </p:nvSpPr>
        <p:spPr>
          <a:xfrm>
            <a:off x="3371867" y="2197427"/>
            <a:ext cx="780087" cy="54006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7" name="타원 6"/>
          <p:cNvSpPr/>
          <p:nvPr/>
        </p:nvSpPr>
        <p:spPr>
          <a:xfrm>
            <a:off x="4752020" y="2197427"/>
            <a:ext cx="1260140" cy="54006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8" name="타원 7"/>
          <p:cNvSpPr/>
          <p:nvPr/>
        </p:nvSpPr>
        <p:spPr>
          <a:xfrm>
            <a:off x="6672233" y="2197427"/>
            <a:ext cx="600067" cy="54006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2" name="제목 1"/>
          <p:cNvSpPr>
            <a:spLocks noGrp="1"/>
          </p:cNvSpPr>
          <p:nvPr>
            <p:ph type="title"/>
          </p:nvPr>
        </p:nvSpPr>
        <p:spPr>
          <a:xfrm>
            <a:off x="1091613" y="457233"/>
            <a:ext cx="6858000" cy="952500"/>
          </a:xfrm>
        </p:spPr>
        <p:txBody>
          <a:bodyPr>
            <a:normAutofit/>
          </a:bodyPr>
          <a:lstStyle/>
          <a:p>
            <a:r>
              <a:rPr lang="en-US" altLang="ko-KR" sz="2333" b="1" dirty="0"/>
              <a:t>Four Pillars of Fundraising</a:t>
            </a:r>
            <a:endParaRPr lang="ko-KR" altLang="en-US" sz="2333"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dirty="0"/>
              <a:t>3 Component of Philanthropy Education</a:t>
            </a:r>
            <a:endParaRPr lang="ko-KR" altLang="en-US" dirty="0"/>
          </a:p>
        </p:txBody>
      </p:sp>
      <p:sp>
        <p:nvSpPr>
          <p:cNvPr id="3" name="타원 2"/>
          <p:cNvSpPr/>
          <p:nvPr/>
        </p:nvSpPr>
        <p:spPr>
          <a:xfrm>
            <a:off x="2168949" y="1556104"/>
            <a:ext cx="968923" cy="98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4" name="TextBox 3"/>
          <p:cNvSpPr txBox="1"/>
          <p:nvPr/>
        </p:nvSpPr>
        <p:spPr>
          <a:xfrm>
            <a:off x="2193804" y="1876957"/>
            <a:ext cx="917239" cy="400110"/>
          </a:xfrm>
          <a:prstGeom prst="rect">
            <a:avLst/>
          </a:prstGeom>
          <a:noFill/>
        </p:spPr>
        <p:txBody>
          <a:bodyPr wrap="none" rtlCol="0">
            <a:spAutoFit/>
          </a:bodyPr>
          <a:lstStyle/>
          <a:p>
            <a:pPr algn="ctr" defTabSz="761970" latinLnBrk="1"/>
            <a:r>
              <a:rPr lang="en-US" altLang="ko-KR" sz="1000" kern="1200" dirty="0">
                <a:solidFill>
                  <a:prstClr val="white"/>
                </a:solidFill>
                <a:latin typeface="맑은 고딕"/>
                <a:ea typeface="맑은 고딕" panose="020B0503020000020004" pitchFamily="50" charset="-127"/>
                <a:cs typeface="+mn-cs"/>
              </a:rPr>
              <a:t>Theory</a:t>
            </a:r>
          </a:p>
          <a:p>
            <a:pPr defTabSz="761970" latinLnBrk="1"/>
            <a:r>
              <a:rPr lang="en-US" altLang="ko-KR" sz="1000" kern="1200" dirty="0">
                <a:solidFill>
                  <a:prstClr val="white"/>
                </a:solidFill>
                <a:latin typeface="맑은 고딕"/>
                <a:ea typeface="맑은 고딕" panose="020B0503020000020004" pitchFamily="50" charset="-127"/>
                <a:cs typeface="+mn-cs"/>
              </a:rPr>
              <a:t>Philanthropy</a:t>
            </a:r>
            <a:endParaRPr lang="ko-KR" altLang="en-US" sz="1000" kern="1200" dirty="0">
              <a:solidFill>
                <a:prstClr val="white"/>
              </a:solidFill>
              <a:latin typeface="맑은 고딕"/>
              <a:ea typeface="맑은 고딕" panose="020B0503020000020004" pitchFamily="50" charset="-127"/>
              <a:cs typeface="+mn-cs"/>
            </a:endParaRPr>
          </a:p>
        </p:txBody>
      </p:sp>
      <p:grpSp>
        <p:nvGrpSpPr>
          <p:cNvPr id="5" name="그룹 9"/>
          <p:cNvGrpSpPr/>
          <p:nvPr/>
        </p:nvGrpSpPr>
        <p:grpSpPr>
          <a:xfrm>
            <a:off x="2148728" y="2794874"/>
            <a:ext cx="244421" cy="467301"/>
            <a:chOff x="1383947" y="2298082"/>
            <a:chExt cx="293305" cy="467301"/>
          </a:xfrm>
        </p:grpSpPr>
        <p:sp>
          <p:nvSpPr>
            <p:cNvPr id="11" name="오른쪽 화살표 10"/>
            <p:cNvSpPr/>
            <p:nvPr/>
          </p:nvSpPr>
          <p:spPr>
            <a:xfrm rot="18000000">
              <a:off x="1296949" y="2385080"/>
              <a:ext cx="467301" cy="293305"/>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12" name="오른쪽 화살표 4"/>
            <p:cNvSpPr/>
            <p:nvPr/>
          </p:nvSpPr>
          <p:spPr>
            <a:xfrm rot="18000000">
              <a:off x="1318947" y="2481842"/>
              <a:ext cx="379310" cy="175983"/>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grpSp>
        <p:nvGrpSpPr>
          <p:cNvPr id="6" name="그룹 12"/>
          <p:cNvGrpSpPr/>
          <p:nvPr/>
        </p:nvGrpSpPr>
        <p:grpSpPr>
          <a:xfrm>
            <a:off x="2959426" y="2777175"/>
            <a:ext cx="237853" cy="474108"/>
            <a:chOff x="2707078" y="2286555"/>
            <a:chExt cx="285424" cy="474108"/>
          </a:xfrm>
        </p:grpSpPr>
        <p:sp>
          <p:nvSpPr>
            <p:cNvPr id="14" name="오른쪽 화살표 13"/>
            <p:cNvSpPr/>
            <p:nvPr/>
          </p:nvSpPr>
          <p:spPr>
            <a:xfrm rot="3627380">
              <a:off x="2612736" y="2380897"/>
              <a:ext cx="474108" cy="285424"/>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15" name="오른쪽 화살표 4"/>
            <p:cNvSpPr/>
            <p:nvPr/>
          </p:nvSpPr>
          <p:spPr>
            <a:xfrm rot="3627380">
              <a:off x="2634439" y="2400735"/>
              <a:ext cx="388481" cy="171254"/>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grpSp>
        <p:nvGrpSpPr>
          <p:cNvPr id="7" name="그룹 15"/>
          <p:cNvGrpSpPr/>
          <p:nvPr/>
        </p:nvGrpSpPr>
        <p:grpSpPr>
          <a:xfrm>
            <a:off x="2417164" y="3500082"/>
            <a:ext cx="384205" cy="279757"/>
            <a:chOff x="1972823" y="3532782"/>
            <a:chExt cx="461046" cy="279757"/>
          </a:xfrm>
        </p:grpSpPr>
        <p:sp>
          <p:nvSpPr>
            <p:cNvPr id="17" name="오른쪽 화살표 16"/>
            <p:cNvSpPr/>
            <p:nvPr/>
          </p:nvSpPr>
          <p:spPr>
            <a:xfrm rot="10828293">
              <a:off x="1972823" y="3532782"/>
              <a:ext cx="461046" cy="279757"/>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18" name="오른쪽 화살표 4"/>
            <p:cNvSpPr/>
            <p:nvPr/>
          </p:nvSpPr>
          <p:spPr>
            <a:xfrm rot="21628293">
              <a:off x="2056749" y="3589078"/>
              <a:ext cx="377119" cy="167855"/>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sp>
        <p:nvSpPr>
          <p:cNvPr id="19" name="아래쪽 화살표 18"/>
          <p:cNvSpPr/>
          <p:nvPr/>
        </p:nvSpPr>
        <p:spPr>
          <a:xfrm rot="16200000">
            <a:off x="2477925" y="3805867"/>
            <a:ext cx="332620" cy="36772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20" name="아래쪽 화살표 19"/>
          <p:cNvSpPr/>
          <p:nvPr/>
        </p:nvSpPr>
        <p:spPr>
          <a:xfrm rot="1532156">
            <a:off x="1915408" y="2708454"/>
            <a:ext cx="270933" cy="450503"/>
          </a:xfrm>
          <a:prstGeom prst="downArrow">
            <a:avLst/>
          </a:prstGeom>
          <a:solidFill>
            <a:srgbClr val="4F81BD"/>
          </a:solidFill>
          <a:ln w="25400" cap="flat" cmpd="sng" algn="ctr">
            <a:noFill/>
            <a:prstDash val="solid"/>
          </a:ln>
          <a:effectLst/>
        </p:spPr>
        <p:txBody>
          <a:bodyPr rtlCol="0" anchor="ctr"/>
          <a:lstStyle/>
          <a:p>
            <a:pPr algn="ctr" defTabSz="761970" latinLnBrk="1">
              <a:defRPr/>
            </a:pPr>
            <a:endParaRPr lang="ko-KR" altLang="en-US" sz="1500" kern="1200" dirty="0">
              <a:solidFill>
                <a:prstClr val="white"/>
              </a:solidFill>
              <a:latin typeface="맑은 고딕"/>
              <a:ea typeface="맑은 고딕"/>
              <a:cs typeface="+mn-cs"/>
            </a:endParaRPr>
          </a:p>
        </p:txBody>
      </p:sp>
      <p:sp>
        <p:nvSpPr>
          <p:cNvPr id="21" name="직사각형 20"/>
          <p:cNvSpPr/>
          <p:nvPr/>
        </p:nvSpPr>
        <p:spPr>
          <a:xfrm>
            <a:off x="2185372" y="4513730"/>
            <a:ext cx="1905000" cy="784830"/>
          </a:xfrm>
          <a:prstGeom prst="rect">
            <a:avLst/>
          </a:prstGeom>
        </p:spPr>
        <p:txBody>
          <a:bodyPr wrap="square">
            <a:spAutoFit/>
          </a:bodyPr>
          <a:lstStyle/>
          <a:p>
            <a:pPr defTabSz="761970" latinLnBrk="1"/>
            <a:r>
              <a:rPr lang="en-US" altLang="ko-KR" sz="1500" kern="1200" dirty="0">
                <a:solidFill>
                  <a:prstClr val="black"/>
                </a:solidFill>
                <a:latin typeface="맑은 고딕"/>
                <a:ea typeface="맑은 고딕"/>
                <a:cs typeface="+mn-cs"/>
              </a:rPr>
              <a:t>Leadership</a:t>
            </a:r>
          </a:p>
          <a:p>
            <a:pPr defTabSz="761970" latinLnBrk="1"/>
            <a:r>
              <a:rPr lang="en-US" altLang="ko-KR" sz="1500" kern="1200" dirty="0">
                <a:solidFill>
                  <a:prstClr val="black"/>
                </a:solidFill>
                <a:latin typeface="맑은 고딕"/>
                <a:ea typeface="맑은 고딕"/>
                <a:cs typeface="+mn-cs"/>
              </a:rPr>
              <a:t>Economy+ Finance</a:t>
            </a:r>
            <a:r>
              <a:rPr lang="ko-KR" altLang="en-US" sz="1500" kern="1200" dirty="0">
                <a:solidFill>
                  <a:prstClr val="black"/>
                </a:solidFill>
                <a:latin typeface="맑은 고딕"/>
                <a:ea typeface="맑은 고딕"/>
                <a:cs typeface="+mn-cs"/>
              </a:rPr>
              <a:t> </a:t>
            </a:r>
            <a:endParaRPr lang="en-US" altLang="ko-KR" sz="1500" kern="1200" dirty="0">
              <a:solidFill>
                <a:prstClr val="black"/>
              </a:solidFill>
              <a:latin typeface="맑은 고딕"/>
              <a:ea typeface="맑은 고딕"/>
              <a:cs typeface="+mn-cs"/>
            </a:endParaRPr>
          </a:p>
          <a:p>
            <a:pPr defTabSz="761970" latinLnBrk="1"/>
            <a:r>
              <a:rPr lang="en-US" altLang="ko-KR" sz="1500" kern="1200" dirty="0">
                <a:solidFill>
                  <a:prstClr val="black"/>
                </a:solidFill>
                <a:latin typeface="맑은 고딕"/>
                <a:ea typeface="맑은 고딕"/>
                <a:cs typeface="+mn-cs"/>
              </a:rPr>
              <a:t>Partnership+</a:t>
            </a:r>
          </a:p>
        </p:txBody>
      </p:sp>
      <p:sp>
        <p:nvSpPr>
          <p:cNvPr id="22" name="TextBox 21"/>
          <p:cNvSpPr txBox="1"/>
          <p:nvPr/>
        </p:nvSpPr>
        <p:spPr>
          <a:xfrm>
            <a:off x="5228489" y="1055430"/>
            <a:ext cx="2325081" cy="297454"/>
          </a:xfrm>
          <a:prstGeom prst="rect">
            <a:avLst/>
          </a:prstGeom>
          <a:solidFill>
            <a:schemeClr val="accent1"/>
          </a:solidFill>
          <a:ln>
            <a:solidFill>
              <a:schemeClr val="accent1"/>
            </a:solidFill>
          </a:ln>
        </p:spPr>
        <p:txBody>
          <a:bodyPr wrap="square" rtlCol="0">
            <a:spAutoFit/>
          </a:bodyPr>
          <a:lstStyle/>
          <a:p>
            <a:pPr algn="ctr" defTabSz="761970" latinLnBrk="1"/>
            <a:r>
              <a:rPr lang="en-US" altLang="ko-KR" sz="1333" kern="1200" dirty="0">
                <a:solidFill>
                  <a:prstClr val="white"/>
                </a:solidFill>
                <a:latin typeface="맑은 고딕"/>
                <a:ea typeface="맑은 고딕" panose="020B0503020000020004" pitchFamily="50" charset="-127"/>
                <a:cs typeface="+mn-cs"/>
              </a:rPr>
              <a:t>Principle of Good Practice</a:t>
            </a:r>
            <a:endParaRPr lang="ko-KR" altLang="en-US" sz="1333" kern="1200" dirty="0">
              <a:solidFill>
                <a:prstClr val="white"/>
              </a:solidFill>
              <a:latin typeface="맑은 고딕"/>
              <a:ea typeface="맑은 고딕" panose="020B0503020000020004" pitchFamily="50" charset="-127"/>
              <a:cs typeface="+mn-cs"/>
            </a:endParaRPr>
          </a:p>
        </p:txBody>
      </p:sp>
      <p:sp>
        <p:nvSpPr>
          <p:cNvPr id="28" name="타원 27"/>
          <p:cNvSpPr/>
          <p:nvPr/>
        </p:nvSpPr>
        <p:spPr>
          <a:xfrm>
            <a:off x="6676904" y="3355525"/>
            <a:ext cx="968923" cy="9855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29" name="타원 28"/>
          <p:cNvSpPr/>
          <p:nvPr/>
        </p:nvSpPr>
        <p:spPr>
          <a:xfrm>
            <a:off x="5052067" y="3355525"/>
            <a:ext cx="968923" cy="9855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30" name="타원 29"/>
          <p:cNvSpPr/>
          <p:nvPr/>
        </p:nvSpPr>
        <p:spPr>
          <a:xfrm>
            <a:off x="5832175" y="1701978"/>
            <a:ext cx="968923" cy="9086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31" name="타원 30"/>
          <p:cNvSpPr/>
          <p:nvPr/>
        </p:nvSpPr>
        <p:spPr>
          <a:xfrm>
            <a:off x="1266803" y="3257208"/>
            <a:ext cx="968923" cy="985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dirty="0">
              <a:solidFill>
                <a:prstClr val="white"/>
              </a:solidFill>
              <a:latin typeface="맑은 고딕"/>
              <a:ea typeface="맑은 고딕" panose="020B0503020000020004" pitchFamily="50" charset="-127"/>
            </a:endParaRPr>
          </a:p>
        </p:txBody>
      </p:sp>
      <p:sp>
        <p:nvSpPr>
          <p:cNvPr id="33" name="TextBox 32"/>
          <p:cNvSpPr txBox="1"/>
          <p:nvPr/>
        </p:nvSpPr>
        <p:spPr>
          <a:xfrm>
            <a:off x="1407821" y="3528068"/>
            <a:ext cx="744114" cy="400110"/>
          </a:xfrm>
          <a:prstGeom prst="rect">
            <a:avLst/>
          </a:prstGeom>
          <a:noFill/>
        </p:spPr>
        <p:txBody>
          <a:bodyPr wrap="none" rtlCol="0">
            <a:spAutoFit/>
          </a:bodyPr>
          <a:lstStyle/>
          <a:p>
            <a:pPr defTabSz="761970" latinLnBrk="1"/>
            <a:r>
              <a:rPr lang="en-US" altLang="ko-KR" sz="1000" kern="1200" dirty="0">
                <a:solidFill>
                  <a:prstClr val="white"/>
                </a:solidFill>
                <a:latin typeface="맑은 고딕"/>
                <a:ea typeface="맑은 고딕" panose="020B0503020000020004" pitchFamily="50" charset="-127"/>
                <a:cs typeface="+mn-cs"/>
              </a:rPr>
              <a:t>Vocation </a:t>
            </a:r>
          </a:p>
          <a:p>
            <a:pPr defTabSz="761970" latinLnBrk="1"/>
            <a:r>
              <a:rPr lang="en-US" altLang="ko-KR" sz="1000" kern="1200" dirty="0">
                <a:solidFill>
                  <a:prstClr val="white"/>
                </a:solidFill>
                <a:latin typeface="맑은 고딕"/>
                <a:ea typeface="맑은 고딕" panose="020B0503020000020004" pitchFamily="50" charset="-127"/>
                <a:cs typeface="+mn-cs"/>
              </a:rPr>
              <a:t>Industry</a:t>
            </a:r>
            <a:endParaRPr lang="ko-KR" altLang="en-US" sz="1000" kern="1200" dirty="0">
              <a:solidFill>
                <a:prstClr val="white"/>
              </a:solidFill>
              <a:latin typeface="맑은 고딕"/>
              <a:ea typeface="맑은 고딕" panose="020B0503020000020004" pitchFamily="50" charset="-127"/>
              <a:cs typeface="+mn-cs"/>
            </a:endParaRPr>
          </a:p>
        </p:txBody>
      </p:sp>
      <p:sp>
        <p:nvSpPr>
          <p:cNvPr id="34" name="타원 33"/>
          <p:cNvSpPr/>
          <p:nvPr/>
        </p:nvSpPr>
        <p:spPr>
          <a:xfrm>
            <a:off x="3025855" y="3257208"/>
            <a:ext cx="968923" cy="9855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000" kern="1200" dirty="0">
              <a:solidFill>
                <a:prstClr val="white"/>
              </a:solidFill>
              <a:latin typeface="맑은 고딕"/>
              <a:ea typeface="맑은 고딕" panose="020B0503020000020004" pitchFamily="50" charset="-127"/>
            </a:endParaRPr>
          </a:p>
        </p:txBody>
      </p:sp>
      <p:sp>
        <p:nvSpPr>
          <p:cNvPr id="35" name="TextBox 34"/>
          <p:cNvSpPr txBox="1"/>
          <p:nvPr/>
        </p:nvSpPr>
        <p:spPr>
          <a:xfrm>
            <a:off x="3137878" y="3592588"/>
            <a:ext cx="744884" cy="400110"/>
          </a:xfrm>
          <a:prstGeom prst="rect">
            <a:avLst/>
          </a:prstGeom>
          <a:noFill/>
        </p:spPr>
        <p:txBody>
          <a:bodyPr wrap="none" rtlCol="0">
            <a:spAutoFit/>
          </a:bodyPr>
          <a:lstStyle/>
          <a:p>
            <a:pPr algn="ctr" defTabSz="761970" latinLnBrk="1"/>
            <a:r>
              <a:rPr lang="en-US" altLang="ko-KR" sz="1000" kern="1200" dirty="0">
                <a:solidFill>
                  <a:prstClr val="white"/>
                </a:solidFill>
                <a:latin typeface="맑은 고딕"/>
                <a:ea typeface="맑은 고딕" panose="020B0503020000020004" pitchFamily="50" charset="-127"/>
                <a:cs typeface="+mn-cs"/>
              </a:rPr>
              <a:t>Practice</a:t>
            </a:r>
          </a:p>
          <a:p>
            <a:pPr defTabSz="761970" latinLnBrk="1"/>
            <a:r>
              <a:rPr lang="en-US" altLang="ko-KR" sz="1000" kern="1200" dirty="0">
                <a:solidFill>
                  <a:prstClr val="white"/>
                </a:solidFill>
                <a:latin typeface="맑은 고딕"/>
                <a:ea typeface="맑은 고딕" panose="020B0503020000020004" pitchFamily="50" charset="-127"/>
                <a:cs typeface="+mn-cs"/>
              </a:rPr>
              <a:t>Character</a:t>
            </a:r>
            <a:endParaRPr lang="ko-KR" altLang="en-US" sz="1000" kern="1200" dirty="0">
              <a:solidFill>
                <a:prstClr val="white"/>
              </a:solidFill>
              <a:latin typeface="맑은 고딕"/>
              <a:ea typeface="맑은 고딕" panose="020B0503020000020004" pitchFamily="50" charset="-127"/>
              <a:cs typeface="+mn-cs"/>
            </a:endParaRPr>
          </a:p>
        </p:txBody>
      </p:sp>
      <p:sp>
        <p:nvSpPr>
          <p:cNvPr id="36" name="TextBox 35"/>
          <p:cNvSpPr txBox="1"/>
          <p:nvPr/>
        </p:nvSpPr>
        <p:spPr>
          <a:xfrm>
            <a:off x="5966518" y="2032915"/>
            <a:ext cx="704039" cy="246221"/>
          </a:xfrm>
          <a:prstGeom prst="rect">
            <a:avLst/>
          </a:prstGeom>
          <a:noFill/>
        </p:spPr>
        <p:txBody>
          <a:bodyPr wrap="none" rtlCol="0">
            <a:spAutoFit/>
          </a:bodyPr>
          <a:lstStyle/>
          <a:p>
            <a:pPr defTabSz="761970" latinLnBrk="1"/>
            <a:r>
              <a:rPr lang="en-US" altLang="ko-KR" sz="1000" kern="1200" dirty="0">
                <a:solidFill>
                  <a:prstClr val="black"/>
                </a:solidFill>
                <a:latin typeface="맑은 고딕"/>
                <a:ea typeface="맑은 고딕" panose="020B0503020000020004" pitchFamily="50" charset="-127"/>
                <a:cs typeface="+mn-cs"/>
              </a:rPr>
              <a:t>Research</a:t>
            </a:r>
            <a:endParaRPr lang="ko-KR" altLang="en-US" sz="1000" kern="1200" dirty="0">
              <a:solidFill>
                <a:prstClr val="black"/>
              </a:solidFill>
              <a:latin typeface="맑은 고딕"/>
              <a:ea typeface="맑은 고딕" panose="020B0503020000020004" pitchFamily="50" charset="-127"/>
              <a:cs typeface="+mn-cs"/>
            </a:endParaRPr>
          </a:p>
        </p:txBody>
      </p:sp>
      <p:sp>
        <p:nvSpPr>
          <p:cNvPr id="37" name="TextBox 36"/>
          <p:cNvSpPr txBox="1"/>
          <p:nvPr/>
        </p:nvSpPr>
        <p:spPr>
          <a:xfrm>
            <a:off x="5217372" y="3640307"/>
            <a:ext cx="638316" cy="400110"/>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Best</a:t>
            </a:r>
          </a:p>
          <a:p>
            <a:pPr defTabSz="761970" latinLnBrk="1"/>
            <a:r>
              <a:rPr lang="en-US" altLang="ko-KR" sz="1000" kern="1200" dirty="0">
                <a:solidFill>
                  <a:prstClr val="black"/>
                </a:solidFill>
                <a:latin typeface="맑은 고딕"/>
                <a:ea typeface="맑은 고딕" panose="020B0503020000020004" pitchFamily="50" charset="-127"/>
                <a:cs typeface="+mn-cs"/>
              </a:rPr>
              <a:t>Practice</a:t>
            </a:r>
            <a:endParaRPr lang="ko-KR" altLang="en-US" sz="1000" kern="1200" dirty="0">
              <a:solidFill>
                <a:prstClr val="black"/>
              </a:solidFill>
              <a:latin typeface="맑은 고딕"/>
              <a:ea typeface="맑은 고딕" panose="020B0503020000020004" pitchFamily="50" charset="-127"/>
              <a:cs typeface="+mn-cs"/>
            </a:endParaRPr>
          </a:p>
        </p:txBody>
      </p:sp>
      <p:sp>
        <p:nvSpPr>
          <p:cNvPr id="38" name="TextBox 37"/>
          <p:cNvSpPr txBox="1"/>
          <p:nvPr/>
        </p:nvSpPr>
        <p:spPr>
          <a:xfrm>
            <a:off x="6746832" y="3610244"/>
            <a:ext cx="829073" cy="400110"/>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Body of</a:t>
            </a:r>
          </a:p>
          <a:p>
            <a:pPr defTabSz="761970" latinLnBrk="1"/>
            <a:r>
              <a:rPr lang="en-US" altLang="ko-KR" sz="1000" kern="1200" dirty="0">
                <a:solidFill>
                  <a:prstClr val="black"/>
                </a:solidFill>
                <a:latin typeface="맑은 고딕"/>
                <a:ea typeface="맑은 고딕" panose="020B0503020000020004" pitchFamily="50" charset="-127"/>
                <a:cs typeface="+mn-cs"/>
              </a:rPr>
              <a:t>Knowledge</a:t>
            </a:r>
            <a:endParaRPr lang="ko-KR" altLang="en-US" sz="1000" kern="1200" dirty="0">
              <a:solidFill>
                <a:prstClr val="black"/>
              </a:solidFill>
              <a:latin typeface="맑은 고딕"/>
              <a:ea typeface="맑은 고딕" panose="020B0503020000020004" pitchFamily="50" charset="-127"/>
              <a:cs typeface="+mn-cs"/>
            </a:endParaRPr>
          </a:p>
        </p:txBody>
      </p:sp>
      <p:grpSp>
        <p:nvGrpSpPr>
          <p:cNvPr id="8" name="그룹 38"/>
          <p:cNvGrpSpPr/>
          <p:nvPr/>
        </p:nvGrpSpPr>
        <p:grpSpPr>
          <a:xfrm>
            <a:off x="5885536" y="2862496"/>
            <a:ext cx="244421" cy="467301"/>
            <a:chOff x="1383947" y="2298082"/>
            <a:chExt cx="293305" cy="467301"/>
          </a:xfrm>
        </p:grpSpPr>
        <p:sp>
          <p:nvSpPr>
            <p:cNvPr id="40" name="오른쪽 화살표 39"/>
            <p:cNvSpPr/>
            <p:nvPr/>
          </p:nvSpPr>
          <p:spPr>
            <a:xfrm rot="18000000">
              <a:off x="1296949" y="2385080"/>
              <a:ext cx="467301" cy="293305"/>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41" name="오른쪽 화살표 4"/>
            <p:cNvSpPr/>
            <p:nvPr/>
          </p:nvSpPr>
          <p:spPr>
            <a:xfrm rot="18000000">
              <a:off x="1318947" y="2481842"/>
              <a:ext cx="379310" cy="175983"/>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grpSp>
        <p:nvGrpSpPr>
          <p:cNvPr id="9" name="그룹 42"/>
          <p:cNvGrpSpPr/>
          <p:nvPr/>
        </p:nvGrpSpPr>
        <p:grpSpPr>
          <a:xfrm>
            <a:off x="6126683" y="3639962"/>
            <a:ext cx="384205" cy="279757"/>
            <a:chOff x="1972823" y="3532782"/>
            <a:chExt cx="461046" cy="279757"/>
          </a:xfrm>
        </p:grpSpPr>
        <p:sp>
          <p:nvSpPr>
            <p:cNvPr id="44" name="오른쪽 화살표 43"/>
            <p:cNvSpPr/>
            <p:nvPr/>
          </p:nvSpPr>
          <p:spPr>
            <a:xfrm rot="10828293">
              <a:off x="1972823" y="3532782"/>
              <a:ext cx="461046" cy="279757"/>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45" name="오른쪽 화살표 4"/>
            <p:cNvSpPr/>
            <p:nvPr/>
          </p:nvSpPr>
          <p:spPr>
            <a:xfrm rot="21628293">
              <a:off x="2056749" y="3589078"/>
              <a:ext cx="377119" cy="167855"/>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grpSp>
        <p:nvGrpSpPr>
          <p:cNvPr id="10" name="그룹 46"/>
          <p:cNvGrpSpPr/>
          <p:nvPr/>
        </p:nvGrpSpPr>
        <p:grpSpPr>
          <a:xfrm>
            <a:off x="6563245" y="2853598"/>
            <a:ext cx="237853" cy="474108"/>
            <a:chOff x="2707078" y="2286555"/>
            <a:chExt cx="285424" cy="474108"/>
          </a:xfrm>
        </p:grpSpPr>
        <p:sp>
          <p:nvSpPr>
            <p:cNvPr id="48" name="오른쪽 화살표 47"/>
            <p:cNvSpPr/>
            <p:nvPr/>
          </p:nvSpPr>
          <p:spPr>
            <a:xfrm rot="3627380">
              <a:off x="2612736" y="2380897"/>
              <a:ext cx="474108" cy="285424"/>
            </a:xfrm>
            <a:prstGeom prst="rightArrow">
              <a:avLst>
                <a:gd name="adj1" fmla="val 60000"/>
                <a:gd name="adj2" fmla="val 50000"/>
              </a:avLst>
            </a:prstGeom>
            <a:solidFill>
              <a:srgbClr val="4F81BD">
                <a:tint val="60000"/>
                <a:hueOff val="0"/>
                <a:satOff val="0"/>
                <a:lumOff val="0"/>
                <a:alphaOff val="0"/>
              </a:srgbClr>
            </a:solidFill>
            <a:ln>
              <a:noFill/>
            </a:ln>
            <a:effectLst/>
          </p:spPr>
        </p:sp>
        <p:sp>
          <p:nvSpPr>
            <p:cNvPr id="49" name="오른쪽 화살표 4"/>
            <p:cNvSpPr/>
            <p:nvPr/>
          </p:nvSpPr>
          <p:spPr>
            <a:xfrm rot="3627380">
              <a:off x="2634439" y="2400735"/>
              <a:ext cx="388481" cy="171254"/>
            </a:xfrm>
            <a:prstGeom prst="rect">
              <a:avLst/>
            </a:prstGeom>
            <a:noFill/>
            <a:ln>
              <a:noFill/>
            </a:ln>
            <a:effectLst/>
          </p:spPr>
          <p:txBody>
            <a:bodyPr spcFirstLastPara="0" vert="horz" wrap="square" lIns="0" tIns="0" rIns="0" bIns="0" numCol="1" spcCol="1270" anchor="ctr" anchorCtr="0">
              <a:noAutofit/>
            </a:bodyPr>
            <a:lstStyle/>
            <a:p>
              <a:pPr algn="ctr" defTabSz="296321" latinLnBrk="1">
                <a:lnSpc>
                  <a:spcPct val="90000"/>
                </a:lnSpc>
                <a:spcBef>
                  <a:spcPct val="0"/>
                </a:spcBef>
                <a:spcAft>
                  <a:spcPct val="35000"/>
                </a:spcAft>
                <a:defRPr/>
              </a:pPr>
              <a:endParaRPr lang="ko-KR" altLang="en-US" sz="667" kern="1200" dirty="0">
                <a:solidFill>
                  <a:sysClr val="window" lastClr="FFFFFF"/>
                </a:solidFill>
                <a:latin typeface="맑은 고딕"/>
                <a:ea typeface="맑은 고딕"/>
                <a:cs typeface="+mn-cs"/>
              </a:endParaRPr>
            </a:p>
          </p:txBody>
        </p:sp>
      </p:grpSp>
      <p:sp>
        <p:nvSpPr>
          <p:cNvPr id="50" name="위쪽 화살표 49"/>
          <p:cNvSpPr/>
          <p:nvPr/>
        </p:nvSpPr>
        <p:spPr>
          <a:xfrm>
            <a:off x="3073463" y="2625442"/>
            <a:ext cx="284197" cy="422414"/>
          </a:xfrm>
          <a:prstGeom prst="upArrow">
            <a:avLst/>
          </a:prstGeom>
          <a:ln>
            <a:noFill/>
          </a:ln>
          <a:scene3d>
            <a:camera prst="orthographicFront">
              <a:rot lat="0" lon="240000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3577098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51620" y="476006"/>
            <a:ext cx="6858000" cy="952500"/>
          </a:xfrm>
        </p:spPr>
        <p:txBody>
          <a:bodyPr>
            <a:normAutofit/>
          </a:bodyPr>
          <a:lstStyle/>
          <a:p>
            <a:r>
              <a:rPr lang="en-US" altLang="ko-KR" sz="2333" b="1" dirty="0"/>
              <a:t>Fundraising Golden rule 1-2-3</a:t>
            </a:r>
            <a:endParaRPr lang="ko-KR" altLang="en-US" sz="2333" b="1" dirty="0"/>
          </a:p>
        </p:txBody>
      </p:sp>
      <p:sp>
        <p:nvSpPr>
          <p:cNvPr id="3" name="내용 개체 틀 2"/>
          <p:cNvSpPr>
            <a:spLocks noGrp="1"/>
          </p:cNvSpPr>
          <p:nvPr>
            <p:ph idx="1"/>
          </p:nvPr>
        </p:nvSpPr>
        <p:spPr/>
        <p:txBody>
          <a:bodyPr>
            <a:normAutofit/>
          </a:bodyPr>
          <a:lstStyle/>
          <a:p>
            <a:r>
              <a:rPr lang="en-US" altLang="ko-KR" sz="2000" b="1" dirty="0">
                <a:latin typeface="+mn-ea"/>
              </a:rPr>
              <a:t>First Gift     </a:t>
            </a:r>
          </a:p>
          <a:p>
            <a:pPr>
              <a:buNone/>
            </a:pPr>
            <a:r>
              <a:rPr lang="en-US" altLang="ko-KR" sz="2000" dirty="0">
                <a:latin typeface="+mn-ea"/>
              </a:rPr>
              <a:t>       0-1&gt;1-100</a:t>
            </a:r>
          </a:p>
          <a:p>
            <a:pPr>
              <a:buNone/>
            </a:pPr>
            <a:endParaRPr lang="en-US" altLang="ko-KR" sz="2000" dirty="0">
              <a:latin typeface="+mn-ea"/>
            </a:endParaRPr>
          </a:p>
          <a:p>
            <a:r>
              <a:rPr lang="en-US" altLang="ko-KR" sz="2000" b="1" dirty="0">
                <a:latin typeface="+mn-ea"/>
              </a:rPr>
              <a:t>Second Gift  </a:t>
            </a:r>
            <a:r>
              <a:rPr lang="ko-KR" altLang="en-US" sz="2000" b="1" dirty="0">
                <a:latin typeface="+mn-ea"/>
              </a:rPr>
              <a:t> </a:t>
            </a:r>
            <a:endParaRPr lang="en-US" altLang="ko-KR" sz="2000" b="1" dirty="0">
              <a:latin typeface="+mn-ea"/>
            </a:endParaRPr>
          </a:p>
          <a:p>
            <a:pPr>
              <a:buNone/>
            </a:pPr>
            <a:r>
              <a:rPr lang="en-US" altLang="ko-KR" sz="2000" dirty="0">
                <a:latin typeface="+mn-ea"/>
              </a:rPr>
              <a:t>   First penguin w/o second penguin. 49% of organizations never asked us for a second gift</a:t>
            </a:r>
          </a:p>
          <a:p>
            <a:pPr>
              <a:buNone/>
            </a:pPr>
            <a:endParaRPr lang="en-US" altLang="ko-KR" sz="2000" dirty="0">
              <a:latin typeface="+mn-ea"/>
            </a:endParaRPr>
          </a:p>
          <a:p>
            <a:r>
              <a:rPr lang="en-US" altLang="ko-KR" sz="2000" b="1" dirty="0">
                <a:latin typeface="+mn-ea"/>
              </a:rPr>
              <a:t>Third Gift   </a:t>
            </a:r>
          </a:p>
          <a:p>
            <a:pPr>
              <a:buNone/>
            </a:pPr>
            <a:r>
              <a:rPr lang="en-US" altLang="ko-KR" sz="2000" dirty="0">
                <a:latin typeface="+mn-ea"/>
              </a:rPr>
              <a:t>   The true value of data, perfect number, Giving pattern </a:t>
            </a:r>
            <a:endParaRPr lang="ko-KR" altLang="en-US" sz="2000" dirty="0">
              <a:latin typeface="+mn-ea"/>
            </a:endParaRPr>
          </a:p>
        </p:txBody>
      </p:sp>
      <p:sp>
        <p:nvSpPr>
          <p:cNvPr id="4" name="모서리가 둥근 직사각형 3"/>
          <p:cNvSpPr/>
          <p:nvPr/>
        </p:nvSpPr>
        <p:spPr>
          <a:xfrm>
            <a:off x="762000" y="1"/>
            <a:ext cx="3089920" cy="354724"/>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Principles of Good Practice</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51620" y="909898"/>
            <a:ext cx="6858000" cy="952500"/>
          </a:xfrm>
        </p:spPr>
        <p:txBody>
          <a:bodyPr>
            <a:normAutofit fontScale="90000"/>
          </a:bodyPr>
          <a:lstStyle/>
          <a:p>
            <a:r>
              <a:rPr lang="en-US" altLang="ko-KR" sz="2583" b="1" dirty="0"/>
              <a:t>Help donors overcome the </a:t>
            </a:r>
            <a:r>
              <a:rPr lang="en-US" altLang="ko-KR" sz="2583" b="1" dirty="0">
                <a:solidFill>
                  <a:srgbClr val="FF0000"/>
                </a:solidFill>
                <a:hlinkClick r:id="rId2"/>
              </a:rPr>
              <a:t>four barriers</a:t>
            </a:r>
            <a:r>
              <a:rPr lang="en-US" altLang="ko-KR" sz="2583" b="1" dirty="0">
                <a:solidFill>
                  <a:srgbClr val="FF0000"/>
                </a:solidFill>
              </a:rPr>
              <a:t> </a:t>
            </a:r>
            <a:r>
              <a:rPr lang="en-US" altLang="ko-KR" sz="2583" b="1" dirty="0"/>
              <a:t>that keep donors from giving:</a:t>
            </a:r>
            <a:br>
              <a:rPr lang="en-US" altLang="ko-KR" b="1" dirty="0"/>
            </a:br>
            <a:endParaRPr lang="ko-KR" altLang="en-US" b="1" dirty="0"/>
          </a:p>
        </p:txBody>
      </p:sp>
      <p:sp>
        <p:nvSpPr>
          <p:cNvPr id="3" name="내용 개체 틀 2"/>
          <p:cNvSpPr>
            <a:spLocks noGrp="1"/>
          </p:cNvSpPr>
          <p:nvPr>
            <p:ph idx="1"/>
          </p:nvPr>
        </p:nvSpPr>
        <p:spPr>
          <a:xfrm>
            <a:off x="1143000" y="1726158"/>
            <a:ext cx="6858000" cy="3771636"/>
          </a:xfrm>
        </p:spPr>
        <p:txBody>
          <a:bodyPr>
            <a:normAutofit/>
          </a:bodyPr>
          <a:lstStyle/>
          <a:p>
            <a:r>
              <a:rPr lang="en-US" altLang="ko-KR" sz="2000" b="1" dirty="0">
                <a:solidFill>
                  <a:srgbClr val="FF0000"/>
                </a:solidFill>
              </a:rPr>
              <a:t>Fear of regret </a:t>
            </a:r>
            <a:r>
              <a:rPr lang="en-US" altLang="ko-KR" sz="2000" dirty="0"/>
              <a:t>– the donor asks if they made the right decision.</a:t>
            </a:r>
          </a:p>
          <a:p>
            <a:r>
              <a:rPr lang="en-US" altLang="ko-KR" sz="2000" b="1" dirty="0">
                <a:solidFill>
                  <a:srgbClr val="FF0000"/>
                </a:solidFill>
              </a:rPr>
              <a:t>The bystander effect </a:t>
            </a:r>
            <a:r>
              <a:rPr lang="en-US" altLang="ko-KR" sz="2000" dirty="0"/>
              <a:t>– the donor assumes they don’t need to act because someone else will.</a:t>
            </a:r>
          </a:p>
          <a:p>
            <a:r>
              <a:rPr lang="en-US" altLang="ko-KR" sz="2000" b="1" dirty="0">
                <a:solidFill>
                  <a:srgbClr val="FF0000"/>
                </a:solidFill>
              </a:rPr>
              <a:t>Efficacy</a:t>
            </a:r>
            <a:r>
              <a:rPr lang="en-US" altLang="ko-KR" sz="2000" dirty="0"/>
              <a:t> – the donor questions whether their donation will even make a difference to the cause.</a:t>
            </a:r>
          </a:p>
          <a:p>
            <a:r>
              <a:rPr lang="en-US" altLang="ko-KR" sz="2000" b="1" dirty="0">
                <a:solidFill>
                  <a:srgbClr val="FF0000"/>
                </a:solidFill>
              </a:rPr>
              <a:t>The paradox of choice </a:t>
            </a:r>
            <a:r>
              <a:rPr lang="en-US" altLang="ko-KR" sz="2000" dirty="0"/>
              <a:t>– the donor doesn’t know how to choose a donation amount.</a:t>
            </a:r>
          </a:p>
          <a:p>
            <a:endParaRPr lang="ko-KR" altLang="en-US" dirty="0"/>
          </a:p>
        </p:txBody>
      </p:sp>
      <p:sp>
        <p:nvSpPr>
          <p:cNvPr id="5" name="모서리가 둥근 직사각형 4"/>
          <p:cNvSpPr/>
          <p:nvPr/>
        </p:nvSpPr>
        <p:spPr>
          <a:xfrm>
            <a:off x="851587" y="0"/>
            <a:ext cx="3089920" cy="323193"/>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nvPr>
        </p:nvGraphicFramePr>
        <p:xfrm>
          <a:off x="1601670" y="1357334"/>
          <a:ext cx="5940661" cy="3139186"/>
        </p:xfrm>
        <a:graphic>
          <a:graphicData uri="http://schemas.openxmlformats.org/drawingml/2006/table">
            <a:tbl>
              <a:tblPr>
                <a:effectLst/>
              </a:tblPr>
              <a:tblGrid>
                <a:gridCol w="1060833">
                  <a:extLst>
                    <a:ext uri="{9D8B030D-6E8A-4147-A177-3AD203B41FA5}">
                      <a16:colId xmlns:a16="http://schemas.microsoft.com/office/drawing/2014/main" val="20000"/>
                    </a:ext>
                  </a:extLst>
                </a:gridCol>
                <a:gridCol w="919388">
                  <a:extLst>
                    <a:ext uri="{9D8B030D-6E8A-4147-A177-3AD203B41FA5}">
                      <a16:colId xmlns:a16="http://schemas.microsoft.com/office/drawing/2014/main" val="20001"/>
                    </a:ext>
                  </a:extLst>
                </a:gridCol>
                <a:gridCol w="990110">
                  <a:extLst>
                    <a:ext uri="{9D8B030D-6E8A-4147-A177-3AD203B41FA5}">
                      <a16:colId xmlns:a16="http://schemas.microsoft.com/office/drawing/2014/main" val="20002"/>
                    </a:ext>
                  </a:extLst>
                </a:gridCol>
                <a:gridCol w="990110">
                  <a:extLst>
                    <a:ext uri="{9D8B030D-6E8A-4147-A177-3AD203B41FA5}">
                      <a16:colId xmlns:a16="http://schemas.microsoft.com/office/drawing/2014/main" val="20003"/>
                    </a:ext>
                  </a:extLst>
                </a:gridCol>
                <a:gridCol w="990110">
                  <a:extLst>
                    <a:ext uri="{9D8B030D-6E8A-4147-A177-3AD203B41FA5}">
                      <a16:colId xmlns:a16="http://schemas.microsoft.com/office/drawing/2014/main" val="20004"/>
                    </a:ext>
                  </a:extLst>
                </a:gridCol>
                <a:gridCol w="990110">
                  <a:extLst>
                    <a:ext uri="{9D8B030D-6E8A-4147-A177-3AD203B41FA5}">
                      <a16:colId xmlns:a16="http://schemas.microsoft.com/office/drawing/2014/main" val="20005"/>
                    </a:ext>
                  </a:extLst>
                </a:gridCol>
              </a:tblGrid>
              <a:tr h="345493">
                <a:tc>
                  <a:txBody>
                    <a:bodyPr/>
                    <a:lstStyle/>
                    <a:p>
                      <a:pPr marL="0" marR="0" indent="0" algn="just" fontAlgn="base" latinLnBrk="1">
                        <a:lnSpc>
                          <a:spcPct val="160000"/>
                        </a:lnSpc>
                        <a:spcBef>
                          <a:spcPts val="0"/>
                        </a:spcBef>
                        <a:spcAft>
                          <a:spcPts val="0"/>
                        </a:spcAft>
                      </a:pPr>
                      <a:endParaRPr lang="ko-KR" altLang="en-US" sz="8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en-US" sz="1500" b="1" kern="0" spc="0" dirty="0">
                          <a:solidFill>
                            <a:srgbClr val="000000"/>
                          </a:solidFill>
                          <a:latin typeface="함초롬바탕"/>
                        </a:rPr>
                        <a:t>9'I</a:t>
                      </a:r>
                      <a:endParaRPr lang="en-US" sz="15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en-US" sz="1500" b="1" kern="0" spc="0" dirty="0">
                          <a:solidFill>
                            <a:srgbClr val="000000"/>
                          </a:solidFill>
                          <a:latin typeface="함초롬바탕"/>
                        </a:rPr>
                        <a:t>6'I</a:t>
                      </a:r>
                      <a:endParaRPr lang="en-US" sz="15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en-US" sz="1500" b="1" kern="0" spc="0" dirty="0">
                          <a:solidFill>
                            <a:srgbClr val="000000"/>
                          </a:solidFill>
                          <a:latin typeface="함초롬바탕"/>
                        </a:rPr>
                        <a:t>5'I</a:t>
                      </a:r>
                      <a:endParaRPr lang="en-US" sz="15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en-US" sz="1500" b="1" kern="0" spc="0" dirty="0">
                          <a:solidFill>
                            <a:srgbClr val="000000"/>
                          </a:solidFill>
                          <a:latin typeface="함초롬바탕"/>
                        </a:rPr>
                        <a:t>4'I</a:t>
                      </a:r>
                      <a:endParaRPr lang="en-US" sz="15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en-US" sz="1500" b="1" kern="0" spc="0" dirty="0">
                          <a:solidFill>
                            <a:srgbClr val="000000"/>
                          </a:solidFill>
                          <a:latin typeface="함초롬바탕"/>
                        </a:rPr>
                        <a:t>2'I</a:t>
                      </a:r>
                      <a:endParaRPr lang="en-US" sz="15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Identify</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FF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Investigate</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Invite</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Inform</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Interest</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FF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Intervene</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Involve</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FF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Invest</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FF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0409">
                <a:tc>
                  <a:txBody>
                    <a:bodyPr/>
                    <a:lstStyle/>
                    <a:p>
                      <a:pPr marL="0" marR="0" indent="0" algn="ctr" fontAlgn="base" latinLnBrk="0">
                        <a:lnSpc>
                          <a:spcPct val="160000"/>
                        </a:lnSpc>
                        <a:spcBef>
                          <a:spcPts val="0"/>
                        </a:spcBef>
                        <a:spcAft>
                          <a:spcPts val="0"/>
                        </a:spcAft>
                      </a:pPr>
                      <a:r>
                        <a:rPr lang="en-US" sz="1300" b="1" kern="0" spc="0" dirty="0">
                          <a:solidFill>
                            <a:srgbClr val="000000"/>
                          </a:solidFill>
                          <a:latin typeface="함초롬바탕"/>
                        </a:rPr>
                        <a:t>Inspire</a:t>
                      </a:r>
                      <a:endParaRPr lang="en-US" sz="1300" b="1" kern="0" spc="0" dirty="0">
                        <a:solidFill>
                          <a:srgbClr val="000000"/>
                        </a:solidFill>
                      </a:endParaRPr>
                    </a:p>
                  </a:txBody>
                  <a:tcPr marL="53975" marR="53975" marT="14923" marB="14923">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indent="0" algn="ctr" fontAlgn="base" latinLnBrk="0">
                        <a:lnSpc>
                          <a:spcPct val="160000"/>
                        </a:lnSpc>
                        <a:spcBef>
                          <a:spcPts val="0"/>
                        </a:spcBef>
                        <a:spcAft>
                          <a:spcPts val="0"/>
                        </a:spcAft>
                      </a:pPr>
                      <a:r>
                        <a:rPr lang="ko-KR" altLang="en-US" sz="800" kern="0" spc="0" dirty="0">
                          <a:solidFill>
                            <a:srgbClr val="000000"/>
                          </a:solidFill>
                          <a:ea typeface="함초롬바탕"/>
                        </a:rPr>
                        <a:t>⚫</a:t>
                      </a: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kern="0" spc="0" dirty="0">
                        <a:solidFill>
                          <a:srgbClr val="000000"/>
                        </a:solidFill>
                      </a:endParaRPr>
                    </a:p>
                  </a:txBody>
                  <a:tcPr marL="53975" marR="53975" marT="14923" marB="14923"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025" name="Rectangle 1"/>
          <p:cNvSpPr>
            <a:spLocks noChangeArrowheads="1"/>
          </p:cNvSpPr>
          <p:nvPr/>
        </p:nvSpPr>
        <p:spPr bwMode="auto">
          <a:xfrm>
            <a:off x="762000" y="421094"/>
            <a:ext cx="153953" cy="307777"/>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spAutoFit/>
          </a:bodyPr>
          <a:lstStyle/>
          <a:p>
            <a:pPr defTabSz="761970" fontAlgn="base" latinLnBrk="1">
              <a:spcBef>
                <a:spcPct val="0"/>
              </a:spcBef>
              <a:spcAft>
                <a:spcPct val="0"/>
              </a:spcAft>
            </a:pPr>
            <a:endParaRPr kumimoji="1" lang="ko-KR" altLang="ko-KR" sz="1500" kern="1200" dirty="0">
              <a:solidFill>
                <a:prstClr val="black"/>
              </a:solidFill>
              <a:latin typeface="굴림" pitchFamily="50" charset="-127"/>
              <a:ea typeface="굴림" pitchFamily="50" charset="-127"/>
              <a:cs typeface="굴림" pitchFamily="50" charset="-127"/>
            </a:endParaRPr>
          </a:p>
        </p:txBody>
      </p:sp>
      <p:sp>
        <p:nvSpPr>
          <p:cNvPr id="4" name="제목 3"/>
          <p:cNvSpPr>
            <a:spLocks noGrp="1"/>
          </p:cNvSpPr>
          <p:nvPr>
            <p:ph type="title" idx="4294967295"/>
          </p:nvPr>
        </p:nvSpPr>
        <p:spPr>
          <a:xfrm>
            <a:off x="1031607" y="613347"/>
            <a:ext cx="7140793" cy="708422"/>
          </a:xfrm>
        </p:spPr>
        <p:txBody>
          <a:bodyPr>
            <a:noAutofit/>
          </a:bodyPr>
          <a:lstStyle/>
          <a:p>
            <a:r>
              <a:rPr lang="en-US" altLang="ko-KR" sz="2333" b="1" dirty="0"/>
              <a:t>The Nine Eyes of Donor Development</a:t>
            </a:r>
            <a:endParaRPr lang="ko-KR" altLang="en-US" sz="2333" b="1" dirty="0"/>
          </a:p>
        </p:txBody>
      </p:sp>
      <p:sp>
        <p:nvSpPr>
          <p:cNvPr id="7" name="모서리가 둥근 직사각형 6"/>
          <p:cNvSpPr/>
          <p:nvPr/>
        </p:nvSpPr>
        <p:spPr>
          <a:xfrm>
            <a:off x="838976" y="0"/>
            <a:ext cx="3089920" cy="307777"/>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
        <p:nvSpPr>
          <p:cNvPr id="8" name="타원 7"/>
          <p:cNvSpPr/>
          <p:nvPr/>
        </p:nvSpPr>
        <p:spPr>
          <a:xfrm>
            <a:off x="5652120" y="1357334"/>
            <a:ext cx="780087" cy="320678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1609C_ALMQUIST_VALUEPYRAMID"/>
          <p:cNvPicPr>
            <a:picLocks noChangeAspect="1" noChangeArrowheads="1"/>
          </p:cNvPicPr>
          <p:nvPr/>
        </p:nvPicPr>
        <p:blipFill>
          <a:blip r:embed="rId2" cstate="print"/>
          <a:srcRect/>
          <a:stretch>
            <a:fillRect/>
          </a:stretch>
        </p:blipFill>
        <p:spPr bwMode="auto">
          <a:xfrm>
            <a:off x="1499920" y="757267"/>
            <a:ext cx="5245392" cy="4583193"/>
          </a:xfrm>
          <a:prstGeom prst="rect">
            <a:avLst/>
          </a:prstGeom>
          <a:noFill/>
        </p:spPr>
      </p:pic>
      <p:sp>
        <p:nvSpPr>
          <p:cNvPr id="6" name="타원 5"/>
          <p:cNvSpPr/>
          <p:nvPr/>
        </p:nvSpPr>
        <p:spPr>
          <a:xfrm>
            <a:off x="3961334" y="1237320"/>
            <a:ext cx="780087" cy="63725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7" name="타원 6"/>
          <p:cNvSpPr/>
          <p:nvPr/>
        </p:nvSpPr>
        <p:spPr>
          <a:xfrm>
            <a:off x="3961334" y="3361574"/>
            <a:ext cx="720080" cy="60006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8" name="타원 7"/>
          <p:cNvSpPr/>
          <p:nvPr/>
        </p:nvSpPr>
        <p:spPr>
          <a:xfrm>
            <a:off x="4706955" y="2261717"/>
            <a:ext cx="660073" cy="57724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9" name="타원 8"/>
          <p:cNvSpPr/>
          <p:nvPr/>
        </p:nvSpPr>
        <p:spPr>
          <a:xfrm>
            <a:off x="4518722" y="3921852"/>
            <a:ext cx="780087" cy="57724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12" name="위로 구부러진 화살표 11"/>
          <p:cNvSpPr/>
          <p:nvPr/>
        </p:nvSpPr>
        <p:spPr>
          <a:xfrm rot="13801209">
            <a:off x="4749485" y="3441472"/>
            <a:ext cx="485475" cy="219257"/>
          </a:xfrm>
          <a:prstGeom prst="curved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black"/>
              </a:solidFill>
              <a:latin typeface="맑은 고딕"/>
              <a:ea typeface="맑은 고딕" panose="020B0503020000020004" pitchFamily="50" charset="-127"/>
            </a:endParaRPr>
          </a:p>
        </p:txBody>
      </p:sp>
      <p:sp>
        <p:nvSpPr>
          <p:cNvPr id="13" name="위로 구부러진 화살표 12"/>
          <p:cNvSpPr/>
          <p:nvPr/>
        </p:nvSpPr>
        <p:spPr>
          <a:xfrm rot="14788095">
            <a:off x="4863453" y="1712640"/>
            <a:ext cx="485475" cy="219257"/>
          </a:xfrm>
          <a:prstGeom prst="curved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black"/>
              </a:solidFill>
              <a:latin typeface="맑은 고딕"/>
              <a:ea typeface="맑은 고딕" panose="020B0503020000020004" pitchFamily="50" charset="-127"/>
            </a:endParaRPr>
          </a:p>
        </p:txBody>
      </p:sp>
      <p:sp>
        <p:nvSpPr>
          <p:cNvPr id="14" name="아래로 구부러진 화살표 13"/>
          <p:cNvSpPr/>
          <p:nvPr/>
        </p:nvSpPr>
        <p:spPr>
          <a:xfrm rot="17737963">
            <a:off x="4129890" y="2754562"/>
            <a:ext cx="658306" cy="326186"/>
          </a:xfrm>
          <a:prstGeom prst="curvedDown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black"/>
              </a:solidFill>
              <a:latin typeface="맑은 고딕"/>
              <a:ea typeface="맑은 고딕" panose="020B0503020000020004" pitchFamily="50" charset="-127"/>
            </a:endParaRPr>
          </a:p>
        </p:txBody>
      </p:sp>
      <p:sp>
        <p:nvSpPr>
          <p:cNvPr id="10" name="모서리가 둥근 직사각형 9"/>
          <p:cNvSpPr/>
          <p:nvPr/>
        </p:nvSpPr>
        <p:spPr>
          <a:xfrm>
            <a:off x="871414" y="11241"/>
            <a:ext cx="3089920" cy="296187"/>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6"/>
          <p:cNvSpPr>
            <a:spLocks/>
          </p:cNvSpPr>
          <p:nvPr/>
        </p:nvSpPr>
        <p:spPr bwMode="auto">
          <a:xfrm>
            <a:off x="762000" y="577246"/>
            <a:ext cx="7620000" cy="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761970" latinLnBrk="1"/>
            <a:r>
              <a:rPr lang="en-US" sz="3667" b="1" kern="1200" dirty="0">
                <a:solidFill>
                  <a:prstClr val="white"/>
                </a:solidFill>
                <a:latin typeface="맑은 고딕"/>
                <a:ea typeface="Helvetica Neue"/>
                <a:cs typeface="Helvetica Neue"/>
                <a:sym typeface="Helvetica Neue"/>
              </a:rPr>
              <a:t> </a:t>
            </a:r>
            <a:r>
              <a:rPr lang="en-US" sz="2333" b="1" kern="1200" dirty="0">
                <a:solidFill>
                  <a:prstClr val="black"/>
                </a:solidFill>
                <a:latin typeface="맑은 고딕"/>
                <a:ea typeface="Helvetica Neue"/>
                <a:cs typeface="Helvetica Neue"/>
                <a:sym typeface="Helvetica Neue"/>
              </a:rPr>
              <a:t>Fundraising  5 Direction</a:t>
            </a:r>
          </a:p>
        </p:txBody>
      </p:sp>
      <p:sp>
        <p:nvSpPr>
          <p:cNvPr id="38917" name="Rectangle 3"/>
          <p:cNvSpPr>
            <a:spLocks noGrp="1" noChangeArrowheads="1"/>
          </p:cNvSpPr>
          <p:nvPr>
            <p:ph idx="1"/>
          </p:nvPr>
        </p:nvSpPr>
        <p:spPr>
          <a:xfrm>
            <a:off x="1230447" y="1634773"/>
            <a:ext cx="3263635" cy="490802"/>
          </a:xfrm>
        </p:spPr>
        <p:txBody>
          <a:bodyPr>
            <a:normAutofit/>
          </a:bodyPr>
          <a:lstStyle/>
          <a:p>
            <a:pPr marL="0" indent="0">
              <a:lnSpc>
                <a:spcPct val="90000"/>
              </a:lnSpc>
              <a:buNone/>
            </a:pPr>
            <a:r>
              <a:rPr lang="en-US" sz="2000" dirty="0"/>
              <a:t>FR priority examples : </a:t>
            </a:r>
          </a:p>
        </p:txBody>
      </p:sp>
      <p:sp>
        <p:nvSpPr>
          <p:cNvPr id="2" name="Down Arrow 1"/>
          <p:cNvSpPr>
            <a:spLocks noChangeAspect="1"/>
          </p:cNvSpPr>
          <p:nvPr/>
        </p:nvSpPr>
        <p:spPr>
          <a:xfrm>
            <a:off x="1211792" y="2537003"/>
            <a:ext cx="566208" cy="1279261"/>
          </a:xfrm>
          <a:prstGeom prst="downArrow">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latinLnBrk="1">
              <a:defRPr/>
            </a:pPr>
            <a:endParaRPr lang="en-SG" sz="1500" kern="1200" dirty="0">
              <a:solidFill>
                <a:prstClr val="white"/>
              </a:solidFill>
              <a:latin typeface="맑은 고딕"/>
            </a:endParaRPr>
          </a:p>
        </p:txBody>
      </p:sp>
      <p:sp>
        <p:nvSpPr>
          <p:cNvPr id="3" name="Left-Right Arrow 2"/>
          <p:cNvSpPr>
            <a:spLocks noChangeAspect="1"/>
          </p:cNvSpPr>
          <p:nvPr/>
        </p:nvSpPr>
        <p:spPr>
          <a:xfrm>
            <a:off x="2352146" y="2882284"/>
            <a:ext cx="1359958" cy="588698"/>
          </a:xfrm>
          <a:prstGeom prst="leftRightArrow">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latinLnBrk="1">
              <a:defRPr/>
            </a:pPr>
            <a:endParaRPr lang="en-SG" sz="1500" kern="1200" dirty="0">
              <a:solidFill>
                <a:prstClr val="white"/>
              </a:solidFill>
              <a:latin typeface="맑은 고딕"/>
            </a:endParaRPr>
          </a:p>
        </p:txBody>
      </p:sp>
      <p:sp>
        <p:nvSpPr>
          <p:cNvPr id="29" name="Down Arrow 28"/>
          <p:cNvSpPr>
            <a:spLocks noChangeAspect="1"/>
          </p:cNvSpPr>
          <p:nvPr/>
        </p:nvSpPr>
        <p:spPr>
          <a:xfrm rot="10800000">
            <a:off x="4306094" y="2537003"/>
            <a:ext cx="566208" cy="1279261"/>
          </a:xfrm>
          <a:prstGeom prst="downArrow">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latinLnBrk="1">
              <a:defRPr/>
            </a:pPr>
            <a:endParaRPr lang="en-SG" sz="1500" kern="1200" dirty="0">
              <a:solidFill>
                <a:prstClr val="white"/>
              </a:solidFill>
              <a:latin typeface="맑은 고딕"/>
            </a:endParaRPr>
          </a:p>
        </p:txBody>
      </p:sp>
      <p:sp>
        <p:nvSpPr>
          <p:cNvPr id="27" name="Plus 26"/>
          <p:cNvSpPr>
            <a:spLocks noChangeAspect="1"/>
          </p:cNvSpPr>
          <p:nvPr/>
        </p:nvSpPr>
        <p:spPr>
          <a:xfrm>
            <a:off x="5344584" y="2511868"/>
            <a:ext cx="1327650" cy="1330854"/>
          </a:xfrm>
          <a:prstGeom prst="mathPlus">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61970" latinLnBrk="1">
              <a:defRPr/>
            </a:pPr>
            <a:endParaRPr lang="en-SG" sz="1500" kern="1200" dirty="0">
              <a:solidFill>
                <a:prstClr val="white"/>
              </a:solidFill>
              <a:latin typeface="맑은 고딕"/>
            </a:endParaRPr>
          </a:p>
        </p:txBody>
      </p:sp>
      <p:sp>
        <p:nvSpPr>
          <p:cNvPr id="28" name="TextBox 27"/>
          <p:cNvSpPr txBox="1">
            <a:spLocks noChangeAspect="1"/>
          </p:cNvSpPr>
          <p:nvPr/>
        </p:nvSpPr>
        <p:spPr>
          <a:xfrm>
            <a:off x="7032625" y="2368992"/>
            <a:ext cx="1040670" cy="1631216"/>
          </a:xfrm>
          <a:prstGeom prst="rect">
            <a:avLst/>
          </a:prstGeom>
          <a:noFill/>
          <a:effectLst>
            <a:outerShdw blurRad="50800" dist="38100" dir="2700000" algn="tl" rotWithShape="0">
              <a:prstClr val="black">
                <a:alpha val="40000"/>
              </a:prstClr>
            </a:outerShdw>
          </a:effectLst>
        </p:spPr>
        <p:txBody>
          <a:bodyPr wrap="none">
            <a:spAutoFit/>
          </a:bodyPr>
          <a:lstStyle/>
          <a:p>
            <a:pPr defTabSz="761970" latinLnBrk="1">
              <a:defRPr/>
            </a:pPr>
            <a:r>
              <a:rPr lang="en-US" sz="10000" kern="1200" dirty="0">
                <a:solidFill>
                  <a:prstClr val="black">
                    <a:lumMod val="65000"/>
                    <a:lumOff val="35000"/>
                  </a:prstClr>
                </a:solidFill>
                <a:latin typeface="Arial Black" pitchFamily="34" charset="0"/>
                <a:ea typeface="+mn-ea"/>
                <a:cs typeface="+mn-cs"/>
              </a:rPr>
              <a:t>$</a:t>
            </a:r>
            <a:endParaRPr lang="en-SG" sz="10000" kern="1200" dirty="0">
              <a:solidFill>
                <a:prstClr val="black">
                  <a:lumMod val="65000"/>
                  <a:lumOff val="35000"/>
                </a:prstClr>
              </a:solidFill>
              <a:latin typeface="Arial Black" pitchFamily="34" charset="0"/>
              <a:ea typeface="+mn-ea"/>
              <a:cs typeface="+mn-cs"/>
            </a:endParaRPr>
          </a:p>
        </p:txBody>
      </p:sp>
      <p:sp>
        <p:nvSpPr>
          <p:cNvPr id="44" name="Rectangle 3"/>
          <p:cNvSpPr txBox="1">
            <a:spLocks noChangeArrowheads="1"/>
          </p:cNvSpPr>
          <p:nvPr/>
        </p:nvSpPr>
        <p:spPr bwMode="auto">
          <a:xfrm>
            <a:off x="833911" y="3997627"/>
            <a:ext cx="1559719" cy="12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Reduce financial </a:t>
            </a:r>
          </a:p>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vulnerability</a:t>
            </a:r>
          </a:p>
        </p:txBody>
      </p:sp>
      <p:sp>
        <p:nvSpPr>
          <p:cNvPr id="45" name="Rectangle 3"/>
          <p:cNvSpPr txBox="1">
            <a:spLocks noChangeArrowheads="1"/>
          </p:cNvSpPr>
          <p:nvPr/>
        </p:nvSpPr>
        <p:spPr bwMode="auto">
          <a:xfrm>
            <a:off x="2069042" y="4054388"/>
            <a:ext cx="1924844" cy="12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Widen</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income </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mix/scores</a:t>
            </a:r>
          </a:p>
        </p:txBody>
      </p:sp>
      <p:sp>
        <p:nvSpPr>
          <p:cNvPr id="46" name="Rectangle 3"/>
          <p:cNvSpPr txBox="1">
            <a:spLocks noChangeArrowheads="1"/>
          </p:cNvSpPr>
          <p:nvPr/>
        </p:nvSpPr>
        <p:spPr bwMode="auto">
          <a:xfrm>
            <a:off x="3634053" y="4054388"/>
            <a:ext cx="1924843" cy="12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Increase</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fund-raising</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efficiency</a:t>
            </a:r>
          </a:p>
        </p:txBody>
      </p:sp>
      <p:sp>
        <p:nvSpPr>
          <p:cNvPr id="47" name="Rectangle 3"/>
          <p:cNvSpPr txBox="1">
            <a:spLocks noChangeArrowheads="1"/>
          </p:cNvSpPr>
          <p:nvPr/>
        </p:nvSpPr>
        <p:spPr bwMode="auto">
          <a:xfrm>
            <a:off x="5046928" y="4054388"/>
            <a:ext cx="1924843" cy="12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Grow number </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of donors/</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average gift</a:t>
            </a:r>
          </a:p>
        </p:txBody>
      </p:sp>
      <p:sp>
        <p:nvSpPr>
          <p:cNvPr id="48" name="Rectangle 3"/>
          <p:cNvSpPr txBox="1">
            <a:spLocks noChangeArrowheads="1"/>
          </p:cNvSpPr>
          <p:nvPr/>
        </p:nvSpPr>
        <p:spPr bwMode="auto">
          <a:xfrm>
            <a:off x="6547115" y="4054388"/>
            <a:ext cx="1924843" cy="12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761970" eaLnBrk="1" latinLnBrk="1" hangingPunct="1">
              <a:lnSpc>
                <a:spcPct val="90000"/>
              </a:lnSpc>
              <a:spcBef>
                <a:spcPct val="20000"/>
              </a:spcBef>
            </a:pPr>
            <a:r>
              <a:rPr lang="en-US" sz="1500" kern="1200" dirty="0">
                <a:solidFill>
                  <a:prstClr val="black"/>
                </a:solidFill>
                <a:latin typeface="Calibri" pitchFamily="34" charset="0"/>
                <a:ea typeface="+mn-ea"/>
              </a:rPr>
              <a:t>Increase</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sustainable</a:t>
            </a:r>
            <a:br>
              <a:rPr lang="en-US" sz="1500" kern="1200" dirty="0">
                <a:solidFill>
                  <a:prstClr val="black"/>
                </a:solidFill>
                <a:latin typeface="Calibri" pitchFamily="34" charset="0"/>
                <a:ea typeface="+mn-ea"/>
              </a:rPr>
            </a:br>
            <a:r>
              <a:rPr lang="en-US" sz="1500" kern="1200" dirty="0">
                <a:solidFill>
                  <a:prstClr val="black"/>
                </a:solidFill>
                <a:latin typeface="Calibri" pitchFamily="34" charset="0"/>
                <a:ea typeface="+mn-ea"/>
              </a:rPr>
              <a:t>funding sources</a:t>
            </a:r>
          </a:p>
        </p:txBody>
      </p:sp>
      <p:sp>
        <p:nvSpPr>
          <p:cNvPr id="15" name="타원 14"/>
          <p:cNvSpPr/>
          <p:nvPr/>
        </p:nvSpPr>
        <p:spPr>
          <a:xfrm>
            <a:off x="2291747" y="2308841"/>
            <a:ext cx="1440160" cy="168018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16" name="모서리가 둥근 직사각형 15"/>
          <p:cNvSpPr/>
          <p:nvPr/>
        </p:nvSpPr>
        <p:spPr>
          <a:xfrm>
            <a:off x="833911" y="-16982"/>
            <a:ext cx="3089920" cy="316789"/>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
        <p:nvSpPr>
          <p:cNvPr id="17" name="타원 16"/>
          <p:cNvSpPr/>
          <p:nvPr/>
        </p:nvSpPr>
        <p:spPr>
          <a:xfrm>
            <a:off x="5292080" y="2317440"/>
            <a:ext cx="1440160" cy="168018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176828609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9" grpId="0" animBg="1"/>
      <p:bldP spid="28" grpId="0"/>
      <p:bldP spid="44" grpId="0"/>
      <p:bldP spid="45" grpId="0"/>
      <p:bldP spid="46" grpId="0"/>
      <p:bldP spid="47"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271634" y="545471"/>
            <a:ext cx="6533095" cy="92263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pic>
        <p:nvPicPr>
          <p:cNvPr id="5122" name="Picture 2"/>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7055" y="4146738"/>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839" y="4146738"/>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8377" y="4146738"/>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5094" y="4146738"/>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5094" y="2257500"/>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0349" y="2257500"/>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9839" y="2257500"/>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055" y="2257500"/>
            <a:ext cx="1650000" cy="12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8766" y="425862"/>
            <a:ext cx="1131119" cy="1136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2291679" y="661627"/>
            <a:ext cx="5118848" cy="738664"/>
          </a:xfrm>
          <a:prstGeom prst="rect">
            <a:avLst/>
          </a:prstGeom>
          <a:noFill/>
        </p:spPr>
        <p:txBody>
          <a:bodyPr wrap="square" rtlCol="0">
            <a:spAutoFit/>
          </a:bodyPr>
          <a:lstStyle/>
          <a:p>
            <a:pPr algn="ctr" defTabSz="761970" latinLnBrk="1"/>
            <a:r>
              <a:rPr lang="en-US" altLang="ko-KR" b="1" kern="1200" dirty="0">
                <a:solidFill>
                  <a:prstClr val="white"/>
                </a:solidFill>
                <a:latin typeface="맑은 고딕"/>
                <a:ea typeface="맑은 고딕" panose="020B0503020000020004" pitchFamily="50" charset="-127"/>
                <a:cs typeface="+mn-cs"/>
              </a:rPr>
              <a:t>Before They Leave Campus,</a:t>
            </a:r>
          </a:p>
          <a:p>
            <a:pPr algn="ctr" defTabSz="761970" latinLnBrk="1"/>
            <a:r>
              <a:rPr lang="en-US" altLang="ko-KR" b="1" kern="1200" dirty="0">
                <a:solidFill>
                  <a:prstClr val="white"/>
                </a:solidFill>
                <a:latin typeface="맑은 고딕"/>
                <a:ea typeface="맑은 고딕" panose="020B0503020000020004" pitchFamily="50" charset="-127"/>
                <a:cs typeface="+mn-cs"/>
              </a:rPr>
              <a:t>Get Them to Leave </a:t>
            </a:r>
          </a:p>
          <a:p>
            <a:pPr algn="ctr" defTabSz="761970" latinLnBrk="1"/>
            <a:r>
              <a:rPr lang="en-US" altLang="ko-KR" b="1" kern="1200" dirty="0">
                <a:solidFill>
                  <a:prstClr val="white"/>
                </a:solidFill>
                <a:latin typeface="맑은 고딕"/>
                <a:ea typeface="맑은 고딕" panose="020B0503020000020004" pitchFamily="50" charset="-127"/>
                <a:cs typeface="+mn-cs"/>
              </a:rPr>
              <a:t>Something Behind</a:t>
            </a:r>
            <a:endParaRPr lang="ko-KR" altLang="en-US" b="1" kern="1200" dirty="0">
              <a:solidFill>
                <a:prstClr val="white"/>
              </a:solidFill>
              <a:latin typeface="맑은 고딕"/>
              <a:ea typeface="맑은 고딕" panose="020B0503020000020004" pitchFamily="50" charset="-127"/>
              <a:cs typeface="+mn-cs"/>
            </a:endParaRPr>
          </a:p>
        </p:txBody>
      </p:sp>
      <p:sp>
        <p:nvSpPr>
          <p:cNvPr id="5" name="TextBox 4"/>
          <p:cNvSpPr txBox="1"/>
          <p:nvPr/>
        </p:nvSpPr>
        <p:spPr>
          <a:xfrm>
            <a:off x="927055" y="1748197"/>
            <a:ext cx="3626588" cy="323165"/>
          </a:xfrm>
          <a:prstGeom prst="rect">
            <a:avLst/>
          </a:prstGeom>
          <a:noFill/>
        </p:spPr>
        <p:txBody>
          <a:bodyPr wrap="squar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Ex1. Donors Naming Business</a:t>
            </a:r>
            <a:endParaRPr lang="ko-KR" altLang="en-US" sz="1500" b="1" kern="1200" dirty="0">
              <a:solidFill>
                <a:prstClr val="black"/>
              </a:solidFill>
              <a:latin typeface="맑은 고딕"/>
              <a:ea typeface="맑은 고딕" panose="020B0503020000020004" pitchFamily="50" charset="-127"/>
              <a:cs typeface="+mn-cs"/>
            </a:endParaRPr>
          </a:p>
        </p:txBody>
      </p:sp>
      <p:sp>
        <p:nvSpPr>
          <p:cNvPr id="21" name="TextBox 20"/>
          <p:cNvSpPr txBox="1"/>
          <p:nvPr/>
        </p:nvSpPr>
        <p:spPr>
          <a:xfrm>
            <a:off x="958506" y="3712977"/>
            <a:ext cx="3626588" cy="323165"/>
          </a:xfrm>
          <a:prstGeom prst="rect">
            <a:avLst/>
          </a:prstGeom>
          <a:noFill/>
        </p:spPr>
        <p:txBody>
          <a:bodyPr wrap="squar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Ex2. Student facilities</a:t>
            </a:r>
            <a:endParaRPr lang="ko-KR" altLang="en-US" sz="1500" b="1" kern="1200" dirty="0">
              <a:solidFill>
                <a:prstClr val="black"/>
              </a:solidFill>
              <a:latin typeface="맑은 고딕"/>
              <a:ea typeface="맑은 고딕" panose="020B0503020000020004" pitchFamily="50" charset="-127"/>
              <a:cs typeface="+mn-cs"/>
            </a:endParaRPr>
          </a:p>
        </p:txBody>
      </p:sp>
      <p:sp>
        <p:nvSpPr>
          <p:cNvPr id="16" name="모서리가 둥근 직사각형 15"/>
          <p:cNvSpPr/>
          <p:nvPr/>
        </p:nvSpPr>
        <p:spPr>
          <a:xfrm>
            <a:off x="812173" y="1"/>
            <a:ext cx="3089920" cy="289993"/>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299638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4 Elements of Philanthropy</a:t>
            </a:r>
            <a:endParaRPr lang="ko-KR" altLang="en-US" dirty="0"/>
          </a:p>
        </p:txBody>
      </p:sp>
      <p:graphicFrame>
        <p:nvGraphicFramePr>
          <p:cNvPr id="4" name="내용 개체 틀 3"/>
          <p:cNvGraphicFramePr>
            <a:graphicFrameLocks noGrp="1"/>
          </p:cNvGraphicFramePr>
          <p:nvPr>
            <p:ph idx="4294967295"/>
            <p:extLst>
              <p:ext uri="{D42A27DB-BD31-4B8C-83A1-F6EECF244321}">
                <p14:modId xmlns:p14="http://schemas.microsoft.com/office/powerpoint/2010/main" val="3845730846"/>
              </p:ext>
            </p:extLst>
          </p:nvPr>
        </p:nvGraphicFramePr>
        <p:xfrm>
          <a:off x="914400" y="1333500"/>
          <a:ext cx="6858000" cy="3771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8203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kay\Desktop\about bekay\사진모음\591_915_134[1].png"/>
          <p:cNvPicPr>
            <a:picLocks noChangeAspect="1" noChangeArrowheads="1"/>
          </p:cNvPicPr>
          <p:nvPr/>
        </p:nvPicPr>
        <p:blipFill>
          <a:blip r:embed="rId2" cstate="print"/>
          <a:srcRect/>
          <a:stretch>
            <a:fillRect/>
          </a:stretch>
        </p:blipFill>
        <p:spPr bwMode="auto">
          <a:xfrm>
            <a:off x="1331640" y="1537353"/>
            <a:ext cx="2262188" cy="1492250"/>
          </a:xfrm>
          <a:prstGeom prst="rect">
            <a:avLst/>
          </a:prstGeom>
          <a:noFill/>
        </p:spPr>
      </p:pic>
      <p:pic>
        <p:nvPicPr>
          <p:cNvPr id="1027" name="Picture 3" descr="C:\Users\bekay\Desktop\about bekay\사진모음\204402944_%25C0%25E5%25B1%25B3%25BC%25F62[1].jpg"/>
          <p:cNvPicPr>
            <a:picLocks noChangeAspect="1" noChangeArrowheads="1"/>
          </p:cNvPicPr>
          <p:nvPr/>
        </p:nvPicPr>
        <p:blipFill>
          <a:blip r:embed="rId3" cstate="print"/>
          <a:srcRect/>
          <a:stretch>
            <a:fillRect/>
          </a:stretch>
        </p:blipFill>
        <p:spPr bwMode="auto">
          <a:xfrm>
            <a:off x="3671900" y="1597360"/>
            <a:ext cx="1980220" cy="1440160"/>
          </a:xfrm>
          <a:prstGeom prst="rect">
            <a:avLst/>
          </a:prstGeom>
          <a:noFill/>
        </p:spPr>
      </p:pic>
      <p:pic>
        <p:nvPicPr>
          <p:cNvPr id="1028" name="Picture 4" descr="C:\Users\bekay\Desktop\잡동산이\제목 30.png"/>
          <p:cNvPicPr>
            <a:picLocks noChangeAspect="1" noChangeArrowheads="1"/>
          </p:cNvPicPr>
          <p:nvPr/>
        </p:nvPicPr>
        <p:blipFill>
          <a:blip r:embed="rId4" cstate="print"/>
          <a:srcRect/>
          <a:stretch>
            <a:fillRect/>
          </a:stretch>
        </p:blipFill>
        <p:spPr bwMode="auto">
          <a:xfrm>
            <a:off x="1391647" y="3277547"/>
            <a:ext cx="2040227" cy="1516538"/>
          </a:xfrm>
          <a:prstGeom prst="rect">
            <a:avLst/>
          </a:prstGeom>
          <a:noFill/>
        </p:spPr>
      </p:pic>
      <p:pic>
        <p:nvPicPr>
          <p:cNvPr id="1029" name="Picture 5" descr="C:\Users\bekay\Desktop\잡동산이\제목 없21.png"/>
          <p:cNvPicPr>
            <a:picLocks noChangeAspect="1" noChangeArrowheads="1"/>
          </p:cNvPicPr>
          <p:nvPr/>
        </p:nvPicPr>
        <p:blipFill>
          <a:blip r:embed="rId5" cstate="print"/>
          <a:srcRect/>
          <a:stretch>
            <a:fillRect/>
          </a:stretch>
        </p:blipFill>
        <p:spPr bwMode="auto">
          <a:xfrm>
            <a:off x="3611894" y="3277547"/>
            <a:ext cx="2147673" cy="1553001"/>
          </a:xfrm>
          <a:prstGeom prst="rect">
            <a:avLst/>
          </a:prstGeom>
          <a:noFill/>
        </p:spPr>
      </p:pic>
      <p:pic>
        <p:nvPicPr>
          <p:cNvPr id="1030" name="Picture 6" descr="C:\Users\bekay\Desktop\잡동산이\제목23.png"/>
          <p:cNvPicPr>
            <a:picLocks noChangeAspect="1" noChangeArrowheads="1"/>
          </p:cNvPicPr>
          <p:nvPr/>
        </p:nvPicPr>
        <p:blipFill>
          <a:blip r:embed="rId6" cstate="print"/>
          <a:srcRect/>
          <a:stretch>
            <a:fillRect/>
          </a:stretch>
        </p:blipFill>
        <p:spPr bwMode="auto">
          <a:xfrm>
            <a:off x="5892147" y="3337553"/>
            <a:ext cx="1862898" cy="1456532"/>
          </a:xfrm>
          <a:prstGeom prst="rect">
            <a:avLst/>
          </a:prstGeom>
          <a:noFill/>
        </p:spPr>
      </p:pic>
      <p:pic>
        <p:nvPicPr>
          <p:cNvPr id="1031" name="Picture 7" descr="C:\Users\bekay\Desktop\모금파일 분류\사진\17732_19469_2720.jpg"/>
          <p:cNvPicPr>
            <a:picLocks noChangeAspect="1" noChangeArrowheads="1"/>
          </p:cNvPicPr>
          <p:nvPr/>
        </p:nvPicPr>
        <p:blipFill>
          <a:blip r:embed="rId7" cstate="print"/>
          <a:srcRect/>
          <a:stretch>
            <a:fillRect/>
          </a:stretch>
        </p:blipFill>
        <p:spPr bwMode="auto">
          <a:xfrm>
            <a:off x="5832140" y="1597360"/>
            <a:ext cx="1880208" cy="1380153"/>
          </a:xfrm>
          <a:prstGeom prst="rect">
            <a:avLst/>
          </a:prstGeom>
          <a:noFill/>
        </p:spPr>
      </p:pic>
      <p:sp>
        <p:nvSpPr>
          <p:cNvPr id="10" name="제목 1"/>
          <p:cNvSpPr txBox="1">
            <a:spLocks/>
          </p:cNvSpPr>
          <p:nvPr/>
        </p:nvSpPr>
        <p:spPr>
          <a:xfrm>
            <a:off x="1151620" y="817273"/>
            <a:ext cx="6858000" cy="952500"/>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defTabSz="761970"/>
            <a:r>
              <a:rPr lang="en-US" altLang="ko-KR" sz="2333" b="1" dirty="0">
                <a:solidFill>
                  <a:prstClr val="black"/>
                </a:solidFill>
                <a:latin typeface="맑은 고딕"/>
                <a:ea typeface="맑은 고딕" panose="020B0503020000020004" pitchFamily="50" charset="-127"/>
              </a:rPr>
              <a:t>Philanthropy and Fundraising</a:t>
            </a:r>
            <a:endParaRPr lang="ko-KR" altLang="en-US" sz="2333" b="1" dirty="0">
              <a:solidFill>
                <a:prstClr val="black"/>
              </a:solidFill>
              <a:latin typeface="맑은 고딕"/>
              <a:ea typeface="맑은 고딕" panose="020B0503020000020004" pitchFamily="50" charset="-127"/>
            </a:endParaRPr>
          </a:p>
        </p:txBody>
      </p:sp>
      <p:sp>
        <p:nvSpPr>
          <p:cNvPr id="11" name="모서리가 둥근 직사각형 10"/>
          <p:cNvSpPr/>
          <p:nvPr/>
        </p:nvSpPr>
        <p:spPr>
          <a:xfrm>
            <a:off x="866800" y="0"/>
            <a:ext cx="3089920" cy="299545"/>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kay\Desktop\제8목 없음.png"/>
          <p:cNvPicPr>
            <a:picLocks noChangeAspect="1" noChangeArrowheads="1"/>
          </p:cNvPicPr>
          <p:nvPr/>
        </p:nvPicPr>
        <p:blipFill>
          <a:blip r:embed="rId2" cstate="print"/>
          <a:srcRect/>
          <a:stretch>
            <a:fillRect/>
          </a:stretch>
        </p:blipFill>
        <p:spPr bwMode="auto">
          <a:xfrm>
            <a:off x="1248834" y="1008063"/>
            <a:ext cx="6646333" cy="3698875"/>
          </a:xfrm>
          <a:prstGeom prst="rect">
            <a:avLst/>
          </a:prstGeom>
          <a:noFill/>
        </p:spPr>
      </p:pic>
      <p:sp>
        <p:nvSpPr>
          <p:cNvPr id="4" name="모서리가 둥근 직사각형 3"/>
          <p:cNvSpPr/>
          <p:nvPr/>
        </p:nvSpPr>
        <p:spPr>
          <a:xfrm>
            <a:off x="851587" y="1"/>
            <a:ext cx="3089920" cy="291662"/>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Are Trying To</a:t>
            </a:r>
            <a:endParaRPr lang="ko-KR" altLang="en-US" sz="1500" kern="1200" dirty="0">
              <a:solidFill>
                <a:prstClr val="white"/>
              </a:solidFill>
              <a:latin typeface="맑은 고딕"/>
              <a:ea typeface="맑은 고딕" panose="020B0503020000020004" pitchFamily="50" charset="-127"/>
            </a:endParaRPr>
          </a:p>
        </p:txBody>
      </p:sp>
      <p:sp>
        <p:nvSpPr>
          <p:cNvPr id="5" name="타원 4"/>
          <p:cNvSpPr/>
          <p:nvPr/>
        </p:nvSpPr>
        <p:spPr>
          <a:xfrm>
            <a:off x="3191847" y="2497460"/>
            <a:ext cx="420047" cy="19202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6" name="타원 5"/>
          <p:cNvSpPr/>
          <p:nvPr/>
        </p:nvSpPr>
        <p:spPr>
          <a:xfrm>
            <a:off x="6012160" y="2257434"/>
            <a:ext cx="420047" cy="19202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다이어그램 1"/>
          <p:cNvGraphicFramePr/>
          <p:nvPr>
            <p:extLst/>
          </p:nvPr>
        </p:nvGraphicFramePr>
        <p:xfrm>
          <a:off x="1631674" y="985292"/>
          <a:ext cx="6060673" cy="3793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2231741" y="1057301"/>
            <a:ext cx="1982338" cy="400110"/>
          </a:xfrm>
          <a:prstGeom prst="rect">
            <a:avLst/>
          </a:prstGeom>
          <a:noFill/>
        </p:spPr>
        <p:txBody>
          <a:bodyPr wrap="none" rtlCol="0">
            <a:spAutoFit/>
          </a:bodyPr>
          <a:lstStyle/>
          <a:p>
            <a:pPr defTabSz="761970" latinLnBrk="1"/>
            <a:r>
              <a:rPr lang="en-US" altLang="ko-KR" sz="2000" kern="1200" dirty="0">
                <a:solidFill>
                  <a:prstClr val="white"/>
                </a:solidFill>
                <a:latin typeface="맑은 고딕"/>
                <a:ea typeface="맑은 고딕" panose="020B0503020000020004" pitchFamily="50" charset="-127"/>
                <a:cs typeface="+mn-cs"/>
              </a:rPr>
              <a:t>Success Factors</a:t>
            </a:r>
            <a:endParaRPr lang="ko-KR" altLang="en-US" sz="2000" kern="1200" dirty="0">
              <a:solidFill>
                <a:prstClr val="white"/>
              </a:solidFill>
              <a:latin typeface="맑은 고딕"/>
              <a:ea typeface="맑은 고딕" panose="020B0503020000020004" pitchFamily="50" charset="-127"/>
              <a:cs typeface="+mn-cs"/>
            </a:endParaRPr>
          </a:p>
        </p:txBody>
      </p:sp>
      <p:sp>
        <p:nvSpPr>
          <p:cNvPr id="4" name="TextBox 3"/>
          <p:cNvSpPr txBox="1"/>
          <p:nvPr/>
        </p:nvSpPr>
        <p:spPr>
          <a:xfrm>
            <a:off x="1871700" y="4873724"/>
            <a:ext cx="3712876" cy="233462"/>
          </a:xfrm>
          <a:prstGeom prst="rect">
            <a:avLst/>
          </a:prstGeom>
          <a:noFill/>
        </p:spPr>
        <p:txBody>
          <a:bodyPr wrap="none" rtlCol="0">
            <a:spAutoFit/>
          </a:bodyPr>
          <a:lstStyle/>
          <a:p>
            <a:pPr defTabSz="761970" latinLnBrk="1"/>
            <a:r>
              <a:rPr lang="en-US" altLang="ko-KR" sz="917" kern="1200" dirty="0">
                <a:solidFill>
                  <a:prstClr val="black"/>
                </a:solidFill>
                <a:latin typeface="맑은 고딕"/>
                <a:ea typeface="맑은 고딕" panose="020B0503020000020004" pitchFamily="50" charset="-127"/>
                <a:cs typeface="+mn-cs"/>
              </a:rPr>
              <a:t>Redefining Healthcare Philanthropy: Foreword By William </a:t>
            </a:r>
            <a:r>
              <a:rPr lang="en-US" altLang="ko-KR" sz="917" kern="1200" dirty="0" err="1">
                <a:solidFill>
                  <a:prstClr val="black"/>
                </a:solidFill>
                <a:latin typeface="맑은 고딕"/>
                <a:ea typeface="맑은 고딕" panose="020B0503020000020004" pitchFamily="50" charset="-127"/>
                <a:cs typeface="+mn-cs"/>
              </a:rPr>
              <a:t>McGinly</a:t>
            </a:r>
            <a:endParaRPr lang="ko-KR" altLang="en-US" sz="917" kern="1200" dirty="0">
              <a:solidFill>
                <a:prstClr val="black"/>
              </a:solidFill>
              <a:latin typeface="맑은 고딕"/>
              <a:ea typeface="맑은 고딕" panose="020B0503020000020004" pitchFamily="50" charset="-127"/>
              <a:cs typeface="+mn-cs"/>
            </a:endParaRPr>
          </a:p>
        </p:txBody>
      </p:sp>
      <p:sp>
        <p:nvSpPr>
          <p:cNvPr id="5" name="모서리가 둥근 직사각형 4"/>
          <p:cNvSpPr/>
          <p:nvPr/>
        </p:nvSpPr>
        <p:spPr>
          <a:xfrm>
            <a:off x="843704" y="1"/>
            <a:ext cx="3089920" cy="264065"/>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Learned</a:t>
            </a:r>
            <a:endParaRPr lang="ko-KR" altLang="en-US" sz="1500" kern="1200" dirty="0">
              <a:solidFill>
                <a:prstClr val="white"/>
              </a:solidFill>
              <a:latin typeface="맑은 고딕"/>
              <a:ea typeface="맑은 고딕" panose="020B0503020000020004" pitchFamily="50" charset="-127"/>
            </a:endParaRPr>
          </a:p>
        </p:txBody>
      </p:sp>
      <p:sp>
        <p:nvSpPr>
          <p:cNvPr id="6" name="타원 5"/>
          <p:cNvSpPr/>
          <p:nvPr/>
        </p:nvSpPr>
        <p:spPr>
          <a:xfrm>
            <a:off x="3431873" y="3037520"/>
            <a:ext cx="1260140" cy="10201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extLst>
      <p:ext uri="{BB962C8B-B14F-4D97-AF65-F5344CB8AC3E}">
        <p14:creationId xmlns:p14="http://schemas.microsoft.com/office/powerpoint/2010/main" val="1216224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1151620" y="457233"/>
            <a:ext cx="6858000" cy="952500"/>
          </a:xfrm>
        </p:spPr>
        <p:txBody>
          <a:bodyPr>
            <a:normAutofit/>
          </a:bodyPr>
          <a:lstStyle/>
          <a:p>
            <a:r>
              <a:rPr lang="en-US" altLang="ko-KR" sz="2333" b="1" dirty="0"/>
              <a:t>Major Gifts Officer?</a:t>
            </a:r>
            <a:endParaRPr lang="ko-KR" altLang="en-US" sz="2333" b="1" dirty="0"/>
          </a:p>
        </p:txBody>
      </p:sp>
      <p:sp>
        <p:nvSpPr>
          <p:cNvPr id="5" name="내용 개체 틀 4"/>
          <p:cNvSpPr>
            <a:spLocks noGrp="1"/>
          </p:cNvSpPr>
          <p:nvPr>
            <p:ph sz="half" idx="1"/>
          </p:nvPr>
        </p:nvSpPr>
        <p:spPr/>
        <p:txBody>
          <a:bodyPr>
            <a:normAutofit fontScale="92500" lnSpcReduction="10000"/>
          </a:bodyPr>
          <a:lstStyle/>
          <a:p>
            <a:pPr>
              <a:buNone/>
            </a:pPr>
            <a:r>
              <a:rPr lang="en-US" altLang="ko-KR" sz="2167" b="1" dirty="0"/>
              <a:t>The right qualities</a:t>
            </a:r>
            <a:r>
              <a:rPr lang="en-US" altLang="ko-KR" sz="2167" dirty="0"/>
              <a:t>:</a:t>
            </a:r>
          </a:p>
          <a:p>
            <a:endParaRPr lang="en-US" altLang="ko-KR" dirty="0"/>
          </a:p>
          <a:p>
            <a:r>
              <a:rPr lang="en-US" altLang="ko-KR" sz="2167" dirty="0"/>
              <a:t>Enjoys talking with people</a:t>
            </a:r>
          </a:p>
          <a:p>
            <a:r>
              <a:rPr lang="en-US" altLang="ko-KR" sz="2167" dirty="0"/>
              <a:t>Makes it a priority to get out of the office</a:t>
            </a:r>
          </a:p>
          <a:p>
            <a:r>
              <a:rPr lang="en-US" altLang="ko-KR" sz="2167" dirty="0"/>
              <a:t>Is self-motivated, optimistic and inspired</a:t>
            </a:r>
          </a:p>
          <a:p>
            <a:r>
              <a:rPr lang="en-US" altLang="ko-KR" sz="2167" dirty="0"/>
              <a:t>Is organized</a:t>
            </a:r>
          </a:p>
          <a:p>
            <a:r>
              <a:rPr lang="en-US" altLang="ko-KR" sz="2167" dirty="0"/>
              <a:t>Likes to ask</a:t>
            </a:r>
          </a:p>
          <a:p>
            <a:endParaRPr lang="ko-KR" altLang="en-US" dirty="0"/>
          </a:p>
        </p:txBody>
      </p:sp>
      <p:sp>
        <p:nvSpPr>
          <p:cNvPr id="6" name="내용 개체 틀 5"/>
          <p:cNvSpPr>
            <a:spLocks noGrp="1"/>
          </p:cNvSpPr>
          <p:nvPr>
            <p:ph sz="half" idx="2"/>
          </p:nvPr>
        </p:nvSpPr>
        <p:spPr/>
        <p:txBody>
          <a:bodyPr>
            <a:normAutofit fontScale="92500" lnSpcReduction="10000"/>
          </a:bodyPr>
          <a:lstStyle/>
          <a:p>
            <a:pPr>
              <a:buNone/>
            </a:pPr>
            <a:r>
              <a:rPr lang="en-US" altLang="ko-KR" sz="2167" b="1" dirty="0"/>
              <a:t>Some guidelines as to</a:t>
            </a:r>
          </a:p>
          <a:p>
            <a:pPr>
              <a:buNone/>
            </a:pPr>
            <a:r>
              <a:rPr lang="en-US" altLang="ko-KR" sz="2167" b="1" dirty="0"/>
              <a:t>how much they can</a:t>
            </a:r>
          </a:p>
          <a:p>
            <a:pPr>
              <a:buNone/>
            </a:pPr>
            <a:r>
              <a:rPr lang="en-US" altLang="ko-KR" sz="2167" b="1" dirty="0"/>
              <a:t>reasonably be expected</a:t>
            </a:r>
          </a:p>
          <a:p>
            <a:pPr>
              <a:buNone/>
            </a:pPr>
            <a:r>
              <a:rPr lang="en-US" altLang="ko-KR" sz="2167" b="1" dirty="0"/>
              <a:t>to handle:</a:t>
            </a:r>
            <a:br>
              <a:rPr lang="en-US" altLang="ko-KR" b="1" dirty="0"/>
            </a:br>
            <a:endParaRPr lang="en-US" altLang="ko-KR" dirty="0"/>
          </a:p>
          <a:p>
            <a:r>
              <a:rPr lang="en-US" altLang="ko-KR" sz="2167" dirty="0"/>
              <a:t>2-3 visits before an ask</a:t>
            </a:r>
          </a:p>
          <a:p>
            <a:r>
              <a:rPr lang="en-US" altLang="ko-KR" sz="2167" dirty="0"/>
              <a:t>50 – 70% close ratio</a:t>
            </a:r>
          </a:p>
          <a:p>
            <a:r>
              <a:rPr lang="en-US" altLang="ko-KR" sz="2167" dirty="0"/>
              <a:t>2 – 3 face-to-face solicitations/month</a:t>
            </a:r>
          </a:p>
          <a:p>
            <a:r>
              <a:rPr lang="en-US" altLang="ko-KR" sz="2167" dirty="0"/>
              <a:t>12 – 15 face-to-face visits/month</a:t>
            </a:r>
          </a:p>
          <a:p>
            <a:endParaRPr lang="ko-KR" altLang="en-US" dirty="0"/>
          </a:p>
        </p:txBody>
      </p:sp>
      <p:sp>
        <p:nvSpPr>
          <p:cNvPr id="7" name="모서리가 둥근 직사각형 6"/>
          <p:cNvSpPr/>
          <p:nvPr/>
        </p:nvSpPr>
        <p:spPr>
          <a:xfrm>
            <a:off x="851587" y="1"/>
            <a:ext cx="3089920" cy="307428"/>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Learned</a:t>
            </a:r>
            <a:endParaRPr lang="ko-KR" altLang="en-US" sz="1500" kern="1200" dirty="0">
              <a:solidFill>
                <a:prstClr val="white"/>
              </a:solidFill>
              <a:latin typeface="맑은 고딕"/>
              <a:ea typeface="맑은 고딕" panose="020B0503020000020004" pitchFamily="50" charset="-127"/>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a:xfrm>
            <a:off x="859470" y="18366"/>
            <a:ext cx="3089920" cy="304828"/>
          </a:xfrm>
          <a:prstGeom prst="roundRect">
            <a:avLst/>
          </a:prstGeom>
          <a:solidFill>
            <a:schemeClr val="tx1"/>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defTabSz="761970" latinLnBrk="1"/>
            <a:r>
              <a:rPr lang="en-US" altLang="ko-KR" sz="1500" kern="1200" dirty="0">
                <a:solidFill>
                  <a:prstClr val="white"/>
                </a:solidFill>
                <a:latin typeface="맑은 고딕"/>
                <a:ea typeface="맑은 고딕" panose="020B0503020000020004" pitchFamily="50" charset="-127"/>
              </a:rPr>
              <a:t>What We Learned</a:t>
            </a:r>
            <a:endParaRPr lang="ko-KR" altLang="en-US" sz="1500" kern="1200" dirty="0">
              <a:solidFill>
                <a:prstClr val="white"/>
              </a:solidFill>
              <a:latin typeface="맑은 고딕"/>
              <a:ea typeface="맑은 고딕" panose="020B0503020000020004" pitchFamily="50" charset="-127"/>
            </a:endParaRPr>
          </a:p>
        </p:txBody>
      </p:sp>
      <p:pic>
        <p:nvPicPr>
          <p:cNvPr id="5" name="그림 4" descr="TEAM PERFORMANCE INDICATORS_1.png"/>
          <p:cNvPicPr>
            <a:picLocks noChangeAspect="1"/>
          </p:cNvPicPr>
          <p:nvPr/>
        </p:nvPicPr>
        <p:blipFill>
          <a:blip r:embed="rId2" cstate="print"/>
          <a:stretch>
            <a:fillRect/>
          </a:stretch>
        </p:blipFill>
        <p:spPr>
          <a:xfrm>
            <a:off x="2775104" y="471970"/>
            <a:ext cx="3461318" cy="4893588"/>
          </a:xfrm>
          <a:prstGeom prst="rect">
            <a:avLst/>
          </a:prstGeom>
          <a:ln>
            <a:solidFill>
              <a:schemeClr val="tx1"/>
            </a:solid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43000" y="577247"/>
            <a:ext cx="6969393" cy="952500"/>
          </a:xfrm>
        </p:spPr>
        <p:txBody>
          <a:bodyPr>
            <a:normAutofit/>
          </a:bodyPr>
          <a:lstStyle/>
          <a:p>
            <a:r>
              <a:rPr lang="en-US" altLang="ko-KR" sz="2333" b="1" dirty="0"/>
              <a:t>The Three Issue Before Innovation</a:t>
            </a:r>
            <a:endParaRPr lang="ko-KR" altLang="en-US" sz="2333" b="1" dirty="0"/>
          </a:p>
        </p:txBody>
      </p:sp>
      <p:sp>
        <p:nvSpPr>
          <p:cNvPr id="3" name="내용 개체 틀 2"/>
          <p:cNvSpPr>
            <a:spLocks noGrp="1"/>
          </p:cNvSpPr>
          <p:nvPr>
            <p:ph idx="1"/>
          </p:nvPr>
        </p:nvSpPr>
        <p:spPr>
          <a:xfrm>
            <a:off x="1143000" y="1777380"/>
            <a:ext cx="6858000" cy="3771636"/>
          </a:xfrm>
        </p:spPr>
        <p:txBody>
          <a:bodyPr>
            <a:normAutofit/>
          </a:bodyPr>
          <a:lstStyle/>
          <a:p>
            <a:r>
              <a:rPr lang="en-US" altLang="ko-KR" sz="2000" dirty="0"/>
              <a:t>Good Practice vs. Best practice</a:t>
            </a:r>
          </a:p>
          <a:p>
            <a:endParaRPr lang="en-US" altLang="ko-KR" sz="2000" dirty="0"/>
          </a:p>
          <a:p>
            <a:r>
              <a:rPr lang="en-US" altLang="ko-KR" sz="2000" dirty="0"/>
              <a:t>Value create vs. Value capture</a:t>
            </a:r>
          </a:p>
          <a:p>
            <a:endParaRPr lang="en-US" altLang="ko-KR" sz="2000" dirty="0"/>
          </a:p>
          <a:p>
            <a:r>
              <a:rPr lang="en-US" altLang="ko-KR" sz="2000" dirty="0"/>
              <a:t>Culture vs. Industry</a:t>
            </a:r>
            <a:endParaRPr lang="ko-KR" altLang="en-US" sz="2000" dirty="0"/>
          </a:p>
        </p:txBody>
      </p:sp>
      <p:sp>
        <p:nvSpPr>
          <p:cNvPr id="4" name="모서리가 둥근 직사각형 3"/>
          <p:cNvSpPr/>
          <p:nvPr/>
        </p:nvSpPr>
        <p:spPr>
          <a:xfrm>
            <a:off x="862895" y="0"/>
            <a:ext cx="3000333" cy="307428"/>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Key Issue &amp; Trend</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B_IMG_1462937203816.jpg"/>
          <p:cNvPicPr>
            <a:picLocks noChangeAspect="1" noChangeArrowheads="1"/>
          </p:cNvPicPr>
          <p:nvPr/>
        </p:nvPicPr>
        <p:blipFill>
          <a:blip r:embed="rId3" cstate="print"/>
          <a:srcRect/>
          <a:stretch>
            <a:fillRect/>
          </a:stretch>
        </p:blipFill>
        <p:spPr bwMode="auto">
          <a:xfrm>
            <a:off x="1687020" y="1597360"/>
            <a:ext cx="5885313" cy="3301886"/>
          </a:xfrm>
          <a:prstGeom prst="rect">
            <a:avLst/>
          </a:prstGeom>
          <a:noFill/>
        </p:spPr>
      </p:pic>
      <p:pic>
        <p:nvPicPr>
          <p:cNvPr id="23556" name="Picture 4" descr="푸르메재단">
            <a:hlinkClick r:id="rId4"/>
          </p:cNvPr>
          <p:cNvPicPr>
            <a:picLocks noChangeAspect="1" noChangeArrowheads="1"/>
          </p:cNvPicPr>
          <p:nvPr/>
        </p:nvPicPr>
        <p:blipFill>
          <a:blip r:embed="rId5" cstate="print"/>
          <a:srcRect/>
          <a:stretch>
            <a:fillRect/>
          </a:stretch>
        </p:blipFill>
        <p:spPr bwMode="auto">
          <a:xfrm>
            <a:off x="971600" y="583939"/>
            <a:ext cx="1333500" cy="325438"/>
          </a:xfrm>
          <a:prstGeom prst="rect">
            <a:avLst/>
          </a:prstGeom>
          <a:noFill/>
        </p:spPr>
      </p:pic>
      <p:sp>
        <p:nvSpPr>
          <p:cNvPr id="6" name="제목 5"/>
          <p:cNvSpPr>
            <a:spLocks noGrp="1"/>
          </p:cNvSpPr>
          <p:nvPr>
            <p:ph type="title" idx="4294967295"/>
          </p:nvPr>
        </p:nvSpPr>
        <p:spPr>
          <a:xfrm>
            <a:off x="762000" y="704867"/>
            <a:ext cx="7620000" cy="952500"/>
          </a:xfrm>
        </p:spPr>
        <p:txBody>
          <a:bodyPr>
            <a:normAutofit/>
          </a:bodyPr>
          <a:lstStyle/>
          <a:p>
            <a:r>
              <a:rPr lang="en-US" altLang="ko-KR" sz="2333" b="1" dirty="0"/>
              <a:t>Capital Campaign Case Study</a:t>
            </a:r>
            <a:endParaRPr lang="ko-KR" altLang="en-US" sz="2333" b="1" dirty="0"/>
          </a:p>
        </p:txBody>
      </p:sp>
      <p:sp>
        <p:nvSpPr>
          <p:cNvPr id="5" name="모서리가 둥근 직사각형 4"/>
          <p:cNvSpPr/>
          <p:nvPr/>
        </p:nvSpPr>
        <p:spPr>
          <a:xfrm>
            <a:off x="894427"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모서리가 둥근 직사각형 4"/>
          <p:cNvSpPr/>
          <p:nvPr/>
        </p:nvSpPr>
        <p:spPr>
          <a:xfrm>
            <a:off x="823481" y="7184"/>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graphicFrame>
        <p:nvGraphicFramePr>
          <p:cNvPr id="8" name="차트 7"/>
          <p:cNvGraphicFramePr/>
          <p:nvPr/>
        </p:nvGraphicFramePr>
        <p:xfrm>
          <a:off x="762000" y="697260"/>
          <a:ext cx="4050027" cy="25802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차트 8"/>
          <p:cNvGraphicFramePr/>
          <p:nvPr>
            <p:extLst/>
          </p:nvPr>
        </p:nvGraphicFramePr>
        <p:xfrm>
          <a:off x="4271967" y="217207"/>
          <a:ext cx="4110033" cy="3360373"/>
        </p:xfrm>
        <a:graphic>
          <a:graphicData uri="http://schemas.openxmlformats.org/drawingml/2006/chart">
            <c:chart xmlns:c="http://schemas.openxmlformats.org/drawingml/2006/chart" xmlns:r="http://schemas.openxmlformats.org/officeDocument/2006/relationships" r:id="rId4"/>
          </a:graphicData>
        </a:graphic>
      </p:graphicFrame>
      <p:pic>
        <p:nvPicPr>
          <p:cNvPr id="10" name="그림 9" descr="2014122315594679973_1.jpg"/>
          <p:cNvPicPr>
            <a:picLocks noChangeAspect="1"/>
          </p:cNvPicPr>
          <p:nvPr/>
        </p:nvPicPr>
        <p:blipFill>
          <a:blip r:embed="rId5" cstate="print"/>
          <a:stretch>
            <a:fillRect/>
          </a:stretch>
        </p:blipFill>
        <p:spPr>
          <a:xfrm>
            <a:off x="1031607" y="3637587"/>
            <a:ext cx="2342352" cy="1560173"/>
          </a:xfrm>
          <a:prstGeom prst="rect">
            <a:avLst/>
          </a:prstGeom>
        </p:spPr>
      </p:pic>
      <p:pic>
        <p:nvPicPr>
          <p:cNvPr id="11" name="그림 10" descr="PYH2015021012070001300_P2.jpg"/>
          <p:cNvPicPr>
            <a:picLocks noChangeAspect="1"/>
          </p:cNvPicPr>
          <p:nvPr/>
        </p:nvPicPr>
        <p:blipFill>
          <a:blip r:embed="rId6" cstate="print"/>
          <a:stretch>
            <a:fillRect/>
          </a:stretch>
        </p:blipFill>
        <p:spPr>
          <a:xfrm>
            <a:off x="3461056" y="3637587"/>
            <a:ext cx="2371084" cy="1560173"/>
          </a:xfrm>
          <a:prstGeom prst="rect">
            <a:avLst/>
          </a:prstGeom>
        </p:spPr>
      </p:pic>
      <p:pic>
        <p:nvPicPr>
          <p:cNvPr id="12" name="그림 11" descr="img09.JPG"/>
          <p:cNvPicPr>
            <a:picLocks noChangeAspect="1"/>
          </p:cNvPicPr>
          <p:nvPr/>
        </p:nvPicPr>
        <p:blipFill>
          <a:blip r:embed="rId7" cstate="print"/>
          <a:stretch>
            <a:fillRect/>
          </a:stretch>
        </p:blipFill>
        <p:spPr>
          <a:xfrm>
            <a:off x="5941246" y="3637587"/>
            <a:ext cx="2351168" cy="15611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_IMG_1462377638082.jpg"/>
          <p:cNvPicPr>
            <a:picLocks noChangeAspect="1" noChangeArrowheads="1"/>
          </p:cNvPicPr>
          <p:nvPr/>
        </p:nvPicPr>
        <p:blipFill>
          <a:blip r:embed="rId2" cstate="print"/>
          <a:srcRect/>
          <a:stretch>
            <a:fillRect/>
          </a:stretch>
        </p:blipFill>
        <p:spPr bwMode="auto">
          <a:xfrm>
            <a:off x="1631673" y="637253"/>
            <a:ext cx="5760640" cy="4320480"/>
          </a:xfrm>
          <a:prstGeom prst="rect">
            <a:avLst/>
          </a:prstGeom>
          <a:noFill/>
        </p:spPr>
      </p:pic>
      <p:sp>
        <p:nvSpPr>
          <p:cNvPr id="3" name="모서리가 둥근 직사각형 2"/>
          <p:cNvSpPr/>
          <p:nvPr/>
        </p:nvSpPr>
        <p:spPr>
          <a:xfrm>
            <a:off x="862895"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143000" y="577247"/>
            <a:ext cx="6858000" cy="952500"/>
          </a:xfrm>
        </p:spPr>
        <p:txBody>
          <a:bodyPr>
            <a:normAutofit/>
          </a:bodyPr>
          <a:lstStyle/>
          <a:p>
            <a:r>
              <a:rPr lang="en-US" sz="2333" b="1" dirty="0"/>
              <a:t>Adapt Expectation Management</a:t>
            </a:r>
          </a:p>
        </p:txBody>
      </p:sp>
      <p:graphicFrame>
        <p:nvGraphicFramePr>
          <p:cNvPr id="4" name="내용 개체 틀 3"/>
          <p:cNvGraphicFramePr>
            <a:graphicFrameLocks noGrp="1"/>
          </p:cNvGraphicFramePr>
          <p:nvPr>
            <p:ph idx="1"/>
            <p:extLst>
              <p:ext uri="{D42A27DB-BD31-4B8C-83A1-F6EECF244321}">
                <p14:modId xmlns:p14="http://schemas.microsoft.com/office/powerpoint/2010/main" val="1691912085"/>
              </p:ext>
            </p:extLst>
          </p:nvPr>
        </p:nvGraphicFramePr>
        <p:xfrm>
          <a:off x="1571668" y="1837387"/>
          <a:ext cx="2724436" cy="2529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다이어그램 4"/>
          <p:cNvGraphicFramePr/>
          <p:nvPr>
            <p:extLst>
              <p:ext uri="{D42A27DB-BD31-4B8C-83A1-F6EECF244321}">
                <p14:modId xmlns:p14="http://schemas.microsoft.com/office/powerpoint/2010/main" val="403736273"/>
              </p:ext>
            </p:extLst>
          </p:nvPr>
        </p:nvGraphicFramePr>
        <p:xfrm>
          <a:off x="5136198" y="2282851"/>
          <a:ext cx="2580285" cy="19024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모서리가 둥근 직사각형 5"/>
          <p:cNvSpPr/>
          <p:nvPr/>
        </p:nvSpPr>
        <p:spPr>
          <a:xfrm>
            <a:off x="862896"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6D65B80-D0BA-41C7-9641-8EEF920F4DB9}"/>
              </a:ext>
            </a:extLst>
          </p:cNvPr>
          <p:cNvGraphicFramePr/>
          <p:nvPr>
            <p:extLst>
              <p:ext uri="{D42A27DB-BD31-4B8C-83A1-F6EECF244321}">
                <p14:modId xmlns:p14="http://schemas.microsoft.com/office/powerpoint/2010/main" val="2551361727"/>
              </p:ext>
            </p:extLst>
          </p:nvPr>
        </p:nvGraphicFramePr>
        <p:xfrm>
          <a:off x="1764007" y="706337"/>
          <a:ext cx="4727804" cy="42024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E61F6E1-2323-44DC-93CF-A21968B1D755}"/>
              </a:ext>
            </a:extLst>
          </p:cNvPr>
          <p:cNvSpPr>
            <a:spLocks noGrp="1"/>
          </p:cNvSpPr>
          <p:nvPr>
            <p:ph type="title"/>
          </p:nvPr>
        </p:nvSpPr>
        <p:spPr/>
        <p:txBody>
          <a:bodyPr>
            <a:noAutofit/>
          </a:bodyPr>
          <a:lstStyle/>
          <a:p>
            <a:r>
              <a:rPr lang="en-SG" dirty="0"/>
              <a:t>Philanthropy, Business &amp; Government</a:t>
            </a:r>
          </a:p>
        </p:txBody>
      </p:sp>
      <p:sp>
        <p:nvSpPr>
          <p:cNvPr id="4" name="Subtitle 2">
            <a:extLst>
              <a:ext uri="{FF2B5EF4-FFF2-40B4-BE49-F238E27FC236}">
                <a16:creationId xmlns:a16="http://schemas.microsoft.com/office/drawing/2014/main" id="{F639DF22-78D6-410C-9BDA-E091E78B5AFC}"/>
              </a:ext>
            </a:extLst>
          </p:cNvPr>
          <p:cNvSpPr txBox="1">
            <a:spLocks/>
          </p:cNvSpPr>
          <p:nvPr/>
        </p:nvSpPr>
        <p:spPr>
          <a:xfrm>
            <a:off x="6257082" y="3378743"/>
            <a:ext cx="2233957" cy="2047125"/>
          </a:xfrm>
          <a:prstGeom prst="rect">
            <a:avLst/>
          </a:prstGeom>
        </p:spPr>
        <p:txBody>
          <a:bodyPr vert="horz" lIns="59436" tIns="29718" rIns="59436" bIns="29718"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61970">
              <a:spcBef>
                <a:spcPts val="833"/>
              </a:spcBef>
            </a:pPr>
            <a:r>
              <a:rPr lang="en-SG" sz="1417" i="1" u="sng" dirty="0">
                <a:solidFill>
                  <a:srgbClr val="4F81BD"/>
                </a:solidFill>
                <a:latin typeface="맑은 고딕"/>
              </a:rPr>
              <a:t>Philanthropy-Business </a:t>
            </a:r>
            <a:r>
              <a:rPr lang="en-SG" sz="1417" i="1" u="sng" dirty="0">
                <a:solidFill>
                  <a:srgbClr val="FF0000"/>
                </a:solidFill>
                <a:latin typeface="맑은 고딕"/>
              </a:rPr>
              <a:t>Gear</a:t>
            </a:r>
          </a:p>
          <a:p>
            <a:pPr marL="111438" indent="-111438" algn="l" defTabSz="761970">
              <a:lnSpc>
                <a:spcPct val="110000"/>
              </a:lnSpc>
              <a:spcBef>
                <a:spcPts val="833"/>
              </a:spcBef>
              <a:buFont typeface="Arial" panose="020B0604020202020204" pitchFamily="34" charset="0"/>
              <a:buChar char="•"/>
            </a:pPr>
            <a:r>
              <a:rPr lang="en-SG" sz="1000" dirty="0">
                <a:solidFill>
                  <a:prstClr val="black"/>
                </a:solidFill>
                <a:latin typeface="맑은 고딕"/>
                <a:sym typeface="Wingdings" panose="05000000000000000000" pitchFamily="2" charset="2"/>
              </a:rPr>
              <a:t>“Philanthrocapitalism”</a:t>
            </a:r>
          </a:p>
          <a:p>
            <a:pPr marL="111438" indent="-111438" algn="l" defTabSz="761970">
              <a:lnSpc>
                <a:spcPct val="110000"/>
              </a:lnSpc>
              <a:spcBef>
                <a:spcPts val="833"/>
              </a:spcBef>
              <a:buFont typeface="Arial" panose="020B0604020202020204" pitchFamily="34" charset="0"/>
              <a:buChar char="•"/>
            </a:pPr>
            <a:r>
              <a:rPr lang="en-SG" sz="1000" dirty="0">
                <a:solidFill>
                  <a:prstClr val="black"/>
                </a:solidFill>
                <a:latin typeface="맑은 고딕"/>
                <a:sym typeface="Wingdings" panose="05000000000000000000" pitchFamily="2" charset="2"/>
              </a:rPr>
              <a:t>Example: Facebook CEO Mark Zukerberg announced in 2015 that he and his wife is committed, over the course of their lives, to donate 99% of their shares in Facebook (at that time valued at US$45bn) to the “mission” of “advancing human potential and promoting equality” via the </a:t>
            </a:r>
            <a:r>
              <a:rPr lang="en-SG" sz="1000" b="1" dirty="0">
                <a:solidFill>
                  <a:prstClr val="black"/>
                </a:solidFill>
                <a:latin typeface="맑은 고딕"/>
                <a:sym typeface="Wingdings" panose="05000000000000000000" pitchFamily="2" charset="2"/>
              </a:rPr>
              <a:t>Chan-Zukerberg Initiative.</a:t>
            </a:r>
            <a:endParaRPr lang="en-SG" sz="1000" b="1" dirty="0">
              <a:solidFill>
                <a:prstClr val="black"/>
              </a:solidFill>
              <a:latin typeface="맑은 고딕"/>
            </a:endParaRPr>
          </a:p>
        </p:txBody>
      </p:sp>
      <p:sp>
        <p:nvSpPr>
          <p:cNvPr id="5" name="Subtitle 2">
            <a:extLst>
              <a:ext uri="{FF2B5EF4-FFF2-40B4-BE49-F238E27FC236}">
                <a16:creationId xmlns:a16="http://schemas.microsoft.com/office/drawing/2014/main" id="{6CA85BEC-BD43-4B16-A1CA-6DF94C457202}"/>
              </a:ext>
            </a:extLst>
          </p:cNvPr>
          <p:cNvSpPr txBox="1">
            <a:spLocks/>
          </p:cNvSpPr>
          <p:nvPr/>
        </p:nvSpPr>
        <p:spPr>
          <a:xfrm>
            <a:off x="5243168" y="988521"/>
            <a:ext cx="3013142" cy="3035997"/>
          </a:xfrm>
          <a:prstGeom prst="rect">
            <a:avLst/>
          </a:prstGeom>
        </p:spPr>
        <p:txBody>
          <a:bodyPr vert="horz" lIns="59436" tIns="29718" rIns="59436" bIns="29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61970">
              <a:spcBef>
                <a:spcPts val="833"/>
              </a:spcBef>
            </a:pPr>
            <a:r>
              <a:rPr lang="en-SG" sz="1333" i="1" u="sng" dirty="0">
                <a:solidFill>
                  <a:srgbClr val="4F81BD"/>
                </a:solidFill>
                <a:latin typeface="맑은 고딕"/>
              </a:rPr>
              <a:t>Philanthropy-Government</a:t>
            </a:r>
            <a:r>
              <a:rPr lang="en-SG" sz="1333" i="1" u="sng" dirty="0">
                <a:solidFill>
                  <a:prstClr val="black"/>
                </a:solidFill>
                <a:latin typeface="맑은 고딕"/>
              </a:rPr>
              <a:t> </a:t>
            </a:r>
            <a:r>
              <a:rPr lang="en-SG" sz="1333" i="1" u="sng" dirty="0">
                <a:solidFill>
                  <a:srgbClr val="FF0000"/>
                </a:solidFill>
                <a:latin typeface="맑은 고딕"/>
              </a:rPr>
              <a:t>Gear</a:t>
            </a:r>
          </a:p>
          <a:p>
            <a:pPr marL="111438" indent="-111438" algn="l" defTabSz="761970">
              <a:spcBef>
                <a:spcPts val="833"/>
              </a:spcBef>
              <a:buFont typeface="Arial" panose="020B0604020202020204" pitchFamily="34" charset="0"/>
              <a:buChar char="•"/>
            </a:pPr>
            <a:r>
              <a:rPr lang="en-SG" sz="917" dirty="0">
                <a:solidFill>
                  <a:prstClr val="black"/>
                </a:solidFill>
                <a:latin typeface="맑은 고딕"/>
              </a:rPr>
              <a:t>Example: </a:t>
            </a:r>
            <a:r>
              <a:rPr lang="en-SG" sz="917" b="1" dirty="0">
                <a:solidFill>
                  <a:prstClr val="black"/>
                </a:solidFill>
                <a:latin typeface="맑은 고딕"/>
              </a:rPr>
              <a:t>Affordable housing</a:t>
            </a:r>
            <a:r>
              <a:rPr lang="en-SG" sz="917" dirty="0">
                <a:solidFill>
                  <a:prstClr val="black"/>
                </a:solidFill>
                <a:latin typeface="맑은 고딕"/>
              </a:rPr>
              <a:t> in the United States. Nonprofits are the primary producers of affordable housing for low and moderate income families. </a:t>
            </a:r>
          </a:p>
          <a:p>
            <a:pPr marL="408606" lvl="1" indent="-111438" algn="l" defTabSz="761970">
              <a:spcBef>
                <a:spcPts val="417"/>
              </a:spcBef>
              <a:buFont typeface="Arial" panose="020B0604020202020204" pitchFamily="34" charset="0"/>
              <a:buChar char="•"/>
            </a:pPr>
            <a:r>
              <a:rPr lang="en-SG" sz="917" dirty="0">
                <a:solidFill>
                  <a:prstClr val="black"/>
                </a:solidFill>
                <a:latin typeface="맑은 고딕"/>
              </a:rPr>
              <a:t>Philanthropy supports the administrative cost of the nonprofit, as well as development costs, which reduces what a family will need to pay. Government provides the lion’s share of funding for the actual construction and maintenance</a:t>
            </a:r>
          </a:p>
        </p:txBody>
      </p:sp>
      <p:sp>
        <p:nvSpPr>
          <p:cNvPr id="6" name="Subtitle 2">
            <a:extLst>
              <a:ext uri="{FF2B5EF4-FFF2-40B4-BE49-F238E27FC236}">
                <a16:creationId xmlns:a16="http://schemas.microsoft.com/office/drawing/2014/main" id="{B10211D4-BA6F-4074-A460-9425FC0DE797}"/>
              </a:ext>
            </a:extLst>
          </p:cNvPr>
          <p:cNvSpPr txBox="1">
            <a:spLocks/>
          </p:cNvSpPr>
          <p:nvPr/>
        </p:nvSpPr>
        <p:spPr>
          <a:xfrm>
            <a:off x="762001" y="1025432"/>
            <a:ext cx="2250649" cy="2939151"/>
          </a:xfrm>
          <a:prstGeom prst="rect">
            <a:avLst/>
          </a:prstGeom>
        </p:spPr>
        <p:txBody>
          <a:bodyPr vert="horz" lIns="59436" tIns="29718" rIns="59436" bIns="29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61970">
              <a:spcBef>
                <a:spcPts val="833"/>
              </a:spcBef>
            </a:pPr>
            <a:r>
              <a:rPr lang="en-SG" sz="1333" i="1" u="sng" dirty="0">
                <a:solidFill>
                  <a:srgbClr val="4F81BD"/>
                </a:solidFill>
                <a:latin typeface="맑은 고딕"/>
              </a:rPr>
              <a:t>Business-Government</a:t>
            </a:r>
            <a:r>
              <a:rPr lang="en-SG" sz="1333" i="1" u="sng" dirty="0">
                <a:solidFill>
                  <a:prstClr val="black"/>
                </a:solidFill>
                <a:latin typeface="맑은 고딕"/>
              </a:rPr>
              <a:t> </a:t>
            </a:r>
            <a:r>
              <a:rPr lang="en-SG" sz="1333" i="1" u="sng" dirty="0">
                <a:solidFill>
                  <a:srgbClr val="FF0000"/>
                </a:solidFill>
                <a:latin typeface="맑은 고딕"/>
              </a:rPr>
              <a:t>Gear</a:t>
            </a:r>
          </a:p>
          <a:p>
            <a:pPr marL="222876" indent="-222876" algn="l" defTabSz="761970">
              <a:spcBef>
                <a:spcPts val="833"/>
              </a:spcBef>
              <a:buFont typeface="Arial" panose="020B0604020202020204" pitchFamily="34" charset="0"/>
              <a:buChar char="•"/>
            </a:pPr>
            <a:r>
              <a:rPr lang="en-SG" sz="917" dirty="0">
                <a:solidFill>
                  <a:prstClr val="black"/>
                </a:solidFill>
                <a:latin typeface="맑은 고딕"/>
              </a:rPr>
              <a:t>Co-dependent relationship</a:t>
            </a:r>
          </a:p>
          <a:p>
            <a:pPr marL="222876" indent="-222876" algn="l" defTabSz="761970">
              <a:spcBef>
                <a:spcPts val="833"/>
              </a:spcBef>
              <a:buFont typeface="Arial" panose="020B0604020202020204" pitchFamily="34" charset="0"/>
              <a:buChar char="•"/>
            </a:pPr>
            <a:r>
              <a:rPr lang="en-SG" sz="917" dirty="0">
                <a:solidFill>
                  <a:prstClr val="black"/>
                </a:solidFill>
                <a:latin typeface="맑은 고딕"/>
              </a:rPr>
              <a:t>A balanced relationship is required for the stability and welfare of the economy and nation</a:t>
            </a:r>
          </a:p>
          <a:p>
            <a:pPr marL="222876" indent="-222876" algn="l" defTabSz="761970">
              <a:spcBef>
                <a:spcPts val="833"/>
              </a:spcBef>
              <a:buFont typeface="Arial" panose="020B0604020202020204" pitchFamily="34" charset="0"/>
              <a:buChar char="•"/>
            </a:pPr>
            <a:r>
              <a:rPr lang="en-SG" sz="917" dirty="0">
                <a:solidFill>
                  <a:prstClr val="black"/>
                </a:solidFill>
                <a:latin typeface="맑은 고딕"/>
              </a:rPr>
              <a:t>Example: </a:t>
            </a:r>
            <a:r>
              <a:rPr lang="en-SG" sz="917" b="1" dirty="0">
                <a:solidFill>
                  <a:prstClr val="black"/>
                </a:solidFill>
                <a:latin typeface="맑은 고딕"/>
              </a:rPr>
              <a:t>Tax credits and subsidies for small, medium enterprises</a:t>
            </a:r>
            <a:r>
              <a:rPr lang="en-SG" sz="917" dirty="0">
                <a:solidFill>
                  <a:prstClr val="black"/>
                </a:solidFill>
                <a:latin typeface="맑은 고딕"/>
              </a:rPr>
              <a:t>. </a:t>
            </a:r>
          </a:p>
        </p:txBody>
      </p:sp>
      <p:sp>
        <p:nvSpPr>
          <p:cNvPr id="9" name="Subtitle 2">
            <a:extLst>
              <a:ext uri="{FF2B5EF4-FFF2-40B4-BE49-F238E27FC236}">
                <a16:creationId xmlns:a16="http://schemas.microsoft.com/office/drawing/2014/main" id="{064F3461-C417-4A37-A2B2-54EF207825E7}"/>
              </a:ext>
            </a:extLst>
          </p:cNvPr>
          <p:cNvSpPr txBox="1">
            <a:spLocks/>
          </p:cNvSpPr>
          <p:nvPr/>
        </p:nvSpPr>
        <p:spPr>
          <a:xfrm>
            <a:off x="762000" y="4046066"/>
            <a:ext cx="3016578" cy="1379802"/>
          </a:xfrm>
          <a:prstGeom prst="rect">
            <a:avLst/>
          </a:prstGeom>
        </p:spPr>
        <p:txBody>
          <a:bodyPr vert="horz" lIns="59436" tIns="29718" rIns="59436" bIns="29718"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61970">
              <a:spcBef>
                <a:spcPts val="833"/>
              </a:spcBef>
            </a:pPr>
            <a:r>
              <a:rPr lang="en-SG" sz="1333" i="1" u="sng" dirty="0">
                <a:solidFill>
                  <a:srgbClr val="4F81BD"/>
                </a:solidFill>
                <a:latin typeface="맑은 고딕"/>
              </a:rPr>
              <a:t>Philanthropy-Business-Government</a:t>
            </a:r>
            <a:r>
              <a:rPr lang="en-SG" sz="1333" i="1" u="sng" dirty="0">
                <a:solidFill>
                  <a:prstClr val="black"/>
                </a:solidFill>
                <a:latin typeface="맑은 고딕"/>
              </a:rPr>
              <a:t> </a:t>
            </a:r>
            <a:r>
              <a:rPr lang="en-SG" sz="1333" i="1" u="sng" dirty="0">
                <a:solidFill>
                  <a:srgbClr val="FF0000"/>
                </a:solidFill>
                <a:latin typeface="맑은 고딕"/>
              </a:rPr>
              <a:t>System</a:t>
            </a:r>
          </a:p>
          <a:p>
            <a:pPr marL="185730" indent="-185730" algn="l" defTabSz="761970">
              <a:spcBef>
                <a:spcPts val="833"/>
              </a:spcBef>
              <a:buFont typeface="Arial" panose="020B0604020202020204" pitchFamily="34" charset="0"/>
              <a:buChar char="•"/>
            </a:pPr>
            <a:r>
              <a:rPr lang="en-SG" sz="917" dirty="0">
                <a:solidFill>
                  <a:prstClr val="black"/>
                </a:solidFill>
                <a:latin typeface="맑은 고딕"/>
              </a:rPr>
              <a:t>When all three gears (Business gear, Government gear, and Philanthropy gear) are engaged, it creates an efficient, integrated and powerful system that works best for the society.</a:t>
            </a:r>
          </a:p>
          <a:p>
            <a:pPr marL="185730" indent="-185730" algn="l" defTabSz="761970">
              <a:spcBef>
                <a:spcPts val="833"/>
              </a:spcBef>
              <a:buFont typeface="Arial" panose="020B0604020202020204" pitchFamily="34" charset="0"/>
              <a:buChar char="•"/>
            </a:pPr>
            <a:r>
              <a:rPr lang="en-SG" sz="917" dirty="0">
                <a:solidFill>
                  <a:prstClr val="black"/>
                </a:solidFill>
                <a:latin typeface="맑은 고딕"/>
              </a:rPr>
              <a:t>Example: </a:t>
            </a:r>
            <a:r>
              <a:rPr lang="en-SG" sz="917" b="1" dirty="0">
                <a:solidFill>
                  <a:prstClr val="black"/>
                </a:solidFill>
                <a:latin typeface="맑은 고딕"/>
              </a:rPr>
              <a:t>Social enterprises </a:t>
            </a:r>
            <a:r>
              <a:rPr lang="en-SG" sz="917" dirty="0">
                <a:solidFill>
                  <a:prstClr val="black"/>
                </a:solidFill>
                <a:latin typeface="맑은 고딕"/>
              </a:rPr>
              <a:t>that receive funding from Government. </a:t>
            </a:r>
          </a:p>
        </p:txBody>
      </p:sp>
    </p:spTree>
    <p:extLst>
      <p:ext uri="{BB962C8B-B14F-4D97-AF65-F5344CB8AC3E}">
        <p14:creationId xmlns:p14="http://schemas.microsoft.com/office/powerpoint/2010/main" val="1361254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762000" y="397227"/>
            <a:ext cx="7620000" cy="952500"/>
          </a:xfrm>
        </p:spPr>
        <p:txBody>
          <a:bodyPr>
            <a:normAutofit/>
          </a:bodyPr>
          <a:lstStyle/>
          <a:p>
            <a:r>
              <a:rPr lang="en-US" altLang="ko-KR" sz="2333" b="1" dirty="0"/>
              <a:t>The Major Cause Marketing Fundraisers</a:t>
            </a:r>
            <a:endParaRPr lang="ko-KR" altLang="en-US" sz="2333" b="1" dirty="0"/>
          </a:p>
        </p:txBody>
      </p:sp>
      <p:sp>
        <p:nvSpPr>
          <p:cNvPr id="3" name="내용 개체 틀 2"/>
          <p:cNvSpPr>
            <a:spLocks noGrp="1"/>
          </p:cNvSpPr>
          <p:nvPr>
            <p:ph idx="4294967295"/>
          </p:nvPr>
        </p:nvSpPr>
        <p:spPr>
          <a:xfrm>
            <a:off x="1091613" y="1477347"/>
            <a:ext cx="4572847" cy="3866038"/>
          </a:xfrm>
        </p:spPr>
        <p:txBody>
          <a:bodyPr>
            <a:noAutofit/>
          </a:bodyPr>
          <a:lstStyle/>
          <a:p>
            <a:r>
              <a:rPr lang="en-US" altLang="ko-KR" sz="2000" dirty="0"/>
              <a:t>Checkout Programs</a:t>
            </a:r>
          </a:p>
          <a:p>
            <a:r>
              <a:rPr lang="en-US" altLang="ko-KR" sz="2000" dirty="0"/>
              <a:t>Percentage-of-Sales</a:t>
            </a:r>
          </a:p>
          <a:p>
            <a:r>
              <a:rPr lang="en-US" altLang="ko-KR" sz="2000" dirty="0"/>
              <a:t>Buy-One, Give-One</a:t>
            </a:r>
          </a:p>
          <a:p>
            <a:r>
              <a:rPr lang="en-US" altLang="ko-KR" sz="2000" dirty="0"/>
              <a:t>Digital Programs</a:t>
            </a:r>
          </a:p>
          <a:p>
            <a:r>
              <a:rPr lang="en-US" altLang="ko-KR" sz="2000" dirty="0"/>
              <a:t>Action-Triggered Donations</a:t>
            </a:r>
          </a:p>
          <a:p>
            <a:r>
              <a:rPr lang="en-US" altLang="ko-KR" sz="2000" dirty="0"/>
              <a:t>Cause Products </a:t>
            </a:r>
            <a:endParaRPr lang="ko-KR" altLang="en-US" sz="2000" dirty="0"/>
          </a:p>
        </p:txBody>
      </p:sp>
      <p:pic>
        <p:nvPicPr>
          <p:cNvPr id="4" name="Picture 2" descr="C:\Users\bekay\Desktop\제목4없음.png"/>
          <p:cNvPicPr>
            <a:picLocks noChangeAspect="1" noChangeArrowheads="1"/>
          </p:cNvPicPr>
          <p:nvPr/>
        </p:nvPicPr>
        <p:blipFill>
          <a:blip r:embed="rId2" cstate="print"/>
          <a:srcRect/>
          <a:stretch>
            <a:fillRect/>
          </a:stretch>
        </p:blipFill>
        <p:spPr bwMode="auto">
          <a:xfrm>
            <a:off x="4992047" y="1477347"/>
            <a:ext cx="3180353" cy="3780420"/>
          </a:xfrm>
          <a:prstGeom prst="rect">
            <a:avLst/>
          </a:prstGeom>
          <a:noFill/>
        </p:spPr>
      </p:pic>
      <p:sp>
        <p:nvSpPr>
          <p:cNvPr id="5" name="모서리가 둥근 직사각형 4"/>
          <p:cNvSpPr/>
          <p:nvPr/>
        </p:nvSpPr>
        <p:spPr>
          <a:xfrm>
            <a:off x="847130"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모서리가 둥근 직사각형 1"/>
          <p:cNvSpPr/>
          <p:nvPr/>
        </p:nvSpPr>
        <p:spPr>
          <a:xfrm>
            <a:off x="847130" y="7183"/>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pic>
        <p:nvPicPr>
          <p:cNvPr id="3" name="그림 2" descr="20160829_164950.jpg"/>
          <p:cNvPicPr>
            <a:picLocks noChangeAspect="1"/>
          </p:cNvPicPr>
          <p:nvPr/>
        </p:nvPicPr>
        <p:blipFill>
          <a:blip r:embed="rId2" cstate="print"/>
          <a:stretch>
            <a:fillRect/>
          </a:stretch>
        </p:blipFill>
        <p:spPr>
          <a:xfrm rot="5400000">
            <a:off x="2621784" y="1987404"/>
            <a:ext cx="4080453" cy="3060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571667" y="511432"/>
            <a:ext cx="5400600" cy="1041182"/>
          </a:xfrm>
          <a:prstGeom prst="rect">
            <a:avLst/>
          </a:prstGeom>
          <a:noFill/>
        </p:spPr>
        <p:txBody>
          <a:bodyPr wrap="square" rtlCol="0">
            <a:spAutoFit/>
          </a:bodyPr>
          <a:lstStyle/>
          <a:p>
            <a:pPr algn="ctr" defTabSz="761970" latinLnBrk="1"/>
            <a:r>
              <a:rPr lang="en-US" altLang="ko-KR" sz="2333" b="1" kern="1200" dirty="0">
                <a:solidFill>
                  <a:prstClr val="black"/>
                </a:solidFill>
                <a:latin typeface="맑은 고딕"/>
                <a:ea typeface="맑은 고딕" panose="020B0503020000020004" pitchFamily="50" charset="-127"/>
                <a:cs typeface="+mn-cs"/>
              </a:rPr>
              <a:t>Sample of Cause Products</a:t>
            </a:r>
          </a:p>
          <a:p>
            <a:pPr defTabSz="761970" latinLnBrk="1"/>
            <a:r>
              <a:rPr lang="en-US" altLang="ko-KR" sz="2333" b="1" kern="1200" dirty="0">
                <a:solidFill>
                  <a:prstClr val="black"/>
                </a:solidFill>
                <a:latin typeface="맑은 고딕"/>
                <a:ea typeface="맑은 고딕" panose="020B0503020000020004" pitchFamily="50" charset="-127"/>
                <a:cs typeface="+mn-cs"/>
              </a:rPr>
              <a:t>(Seoul National University Hospital) </a:t>
            </a:r>
            <a:endParaRPr lang="ko-KR" altLang="en-US" sz="2333" b="1" kern="1200" dirty="0">
              <a:solidFill>
                <a:prstClr val="black"/>
              </a:solidFill>
              <a:latin typeface="맑은 고딕"/>
              <a:ea typeface="맑은 고딕" panose="020B0503020000020004" pitchFamily="50" charset="-127"/>
              <a:cs typeface="+mn-cs"/>
            </a:endParaRPr>
          </a:p>
          <a:p>
            <a:pPr defTabSz="761970" latinLnBrk="1"/>
            <a:endParaRPr lang="ko-KR" altLang="en-US" sz="1500" kern="1200" dirty="0">
              <a:solidFill>
                <a:prstClr val="black"/>
              </a:solidFill>
              <a:latin typeface="맑은 고딕"/>
              <a:ea typeface="맑은 고딕" panose="020B0503020000020004" pitchFamily="50" charset="-127"/>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2520"/>
            <a:ext cx="6858000" cy="798845"/>
          </a:xfrm>
        </p:spPr>
        <p:txBody>
          <a:bodyPr>
            <a:normAutofit/>
          </a:bodyPr>
          <a:lstStyle/>
          <a:p>
            <a:r>
              <a:rPr lang="en-US" altLang="ko-KR" sz="2333" b="1" dirty="0"/>
              <a:t>Instant survey - </a:t>
            </a:r>
            <a:r>
              <a:rPr lang="en-US" sz="2333" b="1" dirty="0"/>
              <a:t>Pollev.com/snuh</a:t>
            </a:r>
          </a:p>
        </p:txBody>
      </p:sp>
      <p:pic>
        <p:nvPicPr>
          <p:cNvPr id="4" name="Picture 3" descr="phot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647" y="1108674"/>
            <a:ext cx="2548895" cy="4080453"/>
          </a:xfrm>
          <a:prstGeom prst="rect">
            <a:avLst/>
          </a:prstGeom>
        </p:spPr>
      </p:pic>
      <p:pic>
        <p:nvPicPr>
          <p:cNvPr id="5" name="Picture 4" descr="2-15-52-5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1108674"/>
            <a:ext cx="2440888" cy="4080453"/>
          </a:xfrm>
          <a:prstGeom prst="rect">
            <a:avLst/>
          </a:prstGeom>
        </p:spPr>
      </p:pic>
      <p:sp>
        <p:nvSpPr>
          <p:cNvPr id="7" name="TextBox 6"/>
          <p:cNvSpPr txBox="1"/>
          <p:nvPr/>
        </p:nvSpPr>
        <p:spPr>
          <a:xfrm>
            <a:off x="4271967" y="3043110"/>
            <a:ext cx="926104" cy="784830"/>
          </a:xfrm>
          <a:prstGeom prst="rect">
            <a:avLst/>
          </a:prstGeom>
          <a:noFill/>
        </p:spPr>
        <p:txBody>
          <a:bodyPr wrap="square" rtlCol="0">
            <a:spAutoFit/>
          </a:bodyPr>
          <a:lstStyle/>
          <a:p>
            <a:pPr defTabSz="761970" latinLnBrk="1"/>
            <a:r>
              <a:rPr lang="en-US" sz="45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맑은 고딕"/>
                <a:ea typeface="+mn-ea"/>
                <a:cs typeface="+mn-cs"/>
                <a:sym typeface="Wingdings"/>
              </a:rPr>
              <a:t></a:t>
            </a:r>
            <a:endParaRPr lang="en-US" sz="4500" b="1" kern="120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맑은 고딕"/>
              <a:ea typeface="+mn-ea"/>
              <a:cs typeface="+mn-cs"/>
            </a:endParaRPr>
          </a:p>
        </p:txBody>
      </p:sp>
      <p:sp>
        <p:nvSpPr>
          <p:cNvPr id="6" name="모서리가 둥근 직사각형 5"/>
          <p:cNvSpPr/>
          <p:nvPr/>
        </p:nvSpPr>
        <p:spPr>
          <a:xfrm>
            <a:off x="862896"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Case Study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extLst>
      <p:ext uri="{BB962C8B-B14F-4D97-AF65-F5344CB8AC3E}">
        <p14:creationId xmlns:p14="http://schemas.microsoft.com/office/powerpoint/2010/main" val="1257869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762000" y="-153887"/>
            <a:ext cx="153953" cy="307777"/>
          </a:xfrm>
          <a:prstGeom prst="rect">
            <a:avLst/>
          </a:prstGeom>
          <a:noFill/>
          <a:ln w="9525">
            <a:noFill/>
            <a:miter lim="800000"/>
            <a:headEnd/>
            <a:tailEnd/>
          </a:ln>
          <a:effectLst/>
        </p:spPr>
        <p:txBody>
          <a:bodyPr vert="horz" wrap="none" lIns="76200" tIns="38100" rIns="76200" bIns="38100" numCol="1" anchor="ctr" anchorCtr="0" compatLnSpc="1">
            <a:prstTxWarp prst="textNoShape">
              <a:avLst/>
            </a:prstTxWarp>
            <a:spAutoFit/>
          </a:bodyPr>
          <a:lstStyle/>
          <a:p>
            <a:pPr defTabSz="761970" latinLnBrk="1"/>
            <a:endParaRPr lang="ko-KR" altLang="en-US" sz="1500" kern="1200">
              <a:solidFill>
                <a:prstClr val="black"/>
              </a:solidFill>
              <a:latin typeface="맑은 고딕"/>
              <a:ea typeface="맑은 고딕" panose="020B0503020000020004" pitchFamily="50" charset="-127"/>
              <a:cs typeface="+mn-cs"/>
            </a:endParaRPr>
          </a:p>
        </p:txBody>
      </p:sp>
      <p:graphicFrame>
        <p:nvGraphicFramePr>
          <p:cNvPr id="1025" name="Object 1"/>
          <p:cNvGraphicFramePr>
            <a:graphicFrameLocks noChangeAspect="1"/>
          </p:cNvGraphicFramePr>
          <p:nvPr>
            <p:extLst/>
          </p:nvPr>
        </p:nvGraphicFramePr>
        <p:xfrm>
          <a:off x="1691680" y="1117307"/>
          <a:ext cx="5640627" cy="3840427"/>
        </p:xfrm>
        <a:graphic>
          <a:graphicData uri="http://schemas.openxmlformats.org/presentationml/2006/ole">
            <mc:AlternateContent xmlns:mc="http://schemas.openxmlformats.org/markup-compatibility/2006">
              <mc:Choice xmlns:v="urn:schemas-microsoft-com:vml" Requires="v">
                <p:oleObj spid="_x0000_s2064" name="슬라이드" r:id="rId3" imgW="4570378" imgH="3427533" progId="PowerPoint.Slide.12">
                  <p:embed/>
                </p:oleObj>
              </mc:Choice>
              <mc:Fallback>
                <p:oleObj name="슬라이드" r:id="rId3" imgW="4570378" imgH="3427533" progId="PowerPoint.Slide.12">
                  <p:embed/>
                  <p:pic>
                    <p:nvPicPr>
                      <p:cNvPr id="102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117307"/>
                        <a:ext cx="5640627" cy="3840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제목 7"/>
          <p:cNvSpPr>
            <a:spLocks noGrp="1"/>
          </p:cNvSpPr>
          <p:nvPr>
            <p:ph type="title" idx="4294967295"/>
          </p:nvPr>
        </p:nvSpPr>
        <p:spPr>
          <a:xfrm>
            <a:off x="1143000" y="342068"/>
            <a:ext cx="6858000" cy="952500"/>
          </a:xfrm>
        </p:spPr>
        <p:txBody>
          <a:bodyPr>
            <a:normAutofit/>
          </a:bodyPr>
          <a:lstStyle/>
          <a:p>
            <a:r>
              <a:rPr lang="en-US" altLang="ko-KR" sz="2333" b="1" dirty="0"/>
              <a:t>Giving Industry</a:t>
            </a:r>
            <a:endParaRPr lang="ko-KR" altLang="en-US" sz="2333" b="1" dirty="0"/>
          </a:p>
        </p:txBody>
      </p:sp>
      <p:sp>
        <p:nvSpPr>
          <p:cNvPr id="5" name="모서리가 둥근 직사각형 4"/>
          <p:cNvSpPr/>
          <p:nvPr/>
        </p:nvSpPr>
        <p:spPr>
          <a:xfrm>
            <a:off x="838976"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From Culture To Industry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1170223" y="337220"/>
            <a:ext cx="6858000" cy="952500"/>
          </a:xfrm>
        </p:spPr>
        <p:txBody>
          <a:bodyPr>
            <a:normAutofit/>
          </a:bodyPr>
          <a:lstStyle/>
          <a:p>
            <a:r>
              <a:rPr lang="en-US" altLang="ko-KR" sz="2333" b="1" dirty="0"/>
              <a:t>Index Industry</a:t>
            </a:r>
            <a:endParaRPr lang="ko-KR" altLang="en-US" sz="2333" b="1" dirty="0"/>
          </a:p>
        </p:txBody>
      </p:sp>
      <p:sp>
        <p:nvSpPr>
          <p:cNvPr id="3" name="내용 개체 틀 2"/>
          <p:cNvSpPr>
            <a:spLocks noGrp="1"/>
          </p:cNvSpPr>
          <p:nvPr>
            <p:ph idx="4294967295"/>
          </p:nvPr>
        </p:nvSpPr>
        <p:spPr>
          <a:xfrm>
            <a:off x="971600" y="1237320"/>
            <a:ext cx="6858000" cy="3771636"/>
          </a:xfrm>
        </p:spPr>
        <p:txBody>
          <a:bodyPr>
            <a:normAutofit/>
          </a:bodyPr>
          <a:lstStyle/>
          <a:p>
            <a:r>
              <a:rPr lang="en-US" altLang="ko-KR" sz="2000" b="1" dirty="0"/>
              <a:t>Charity Brand Index</a:t>
            </a:r>
            <a:endParaRPr lang="ko-KR" altLang="en-US" sz="2000" dirty="0"/>
          </a:p>
        </p:txBody>
      </p:sp>
      <p:pic>
        <p:nvPicPr>
          <p:cNvPr id="55298" name="Picture 2" descr="C:\Users\bekay\Desktop\제목 없음.png"/>
          <p:cNvPicPr>
            <a:picLocks noChangeAspect="1" noChangeArrowheads="1"/>
          </p:cNvPicPr>
          <p:nvPr/>
        </p:nvPicPr>
        <p:blipFill>
          <a:blip r:embed="rId2" cstate="print"/>
          <a:srcRect/>
          <a:stretch>
            <a:fillRect/>
          </a:stretch>
        </p:blipFill>
        <p:spPr bwMode="auto">
          <a:xfrm>
            <a:off x="911594" y="1957400"/>
            <a:ext cx="2710913" cy="2760307"/>
          </a:xfrm>
          <a:prstGeom prst="rect">
            <a:avLst/>
          </a:prstGeom>
          <a:noFill/>
        </p:spPr>
      </p:pic>
      <p:pic>
        <p:nvPicPr>
          <p:cNvPr id="55299" name="Picture 3" descr="C:\Users\bekay\Desktop\34.png"/>
          <p:cNvPicPr preferRelativeResize="0">
            <a:picLocks noChangeArrowheads="1"/>
          </p:cNvPicPr>
          <p:nvPr/>
        </p:nvPicPr>
        <p:blipFill>
          <a:blip r:embed="rId3" cstate="print"/>
          <a:srcRect/>
          <a:stretch>
            <a:fillRect/>
          </a:stretch>
        </p:blipFill>
        <p:spPr bwMode="auto">
          <a:xfrm>
            <a:off x="3604852" y="2377447"/>
            <a:ext cx="1920213" cy="2188029"/>
          </a:xfrm>
          <a:prstGeom prst="rect">
            <a:avLst/>
          </a:prstGeom>
          <a:noFill/>
        </p:spPr>
      </p:pic>
      <p:pic>
        <p:nvPicPr>
          <p:cNvPr id="6" name="Picture 2" descr="C:\Users\bekay\AppData\Local\Microsoft\Windows\INetCache\IE\EJ5553NF\0003.jpg"/>
          <p:cNvPicPr preferRelativeResize="0">
            <a:picLocks noChangeArrowheads="1"/>
          </p:cNvPicPr>
          <p:nvPr/>
        </p:nvPicPr>
        <p:blipFill>
          <a:blip r:embed="rId4" cstate="print"/>
          <a:srcRect/>
          <a:stretch>
            <a:fillRect/>
          </a:stretch>
        </p:blipFill>
        <p:spPr bwMode="auto">
          <a:xfrm>
            <a:off x="5652120" y="2677481"/>
            <a:ext cx="2640293" cy="2008009"/>
          </a:xfrm>
          <a:prstGeom prst="rect">
            <a:avLst/>
          </a:prstGeom>
          <a:noFill/>
        </p:spPr>
      </p:pic>
      <p:sp>
        <p:nvSpPr>
          <p:cNvPr id="7" name="모서리가 둥근 직사각형 6"/>
          <p:cNvSpPr/>
          <p:nvPr/>
        </p:nvSpPr>
        <p:spPr>
          <a:xfrm>
            <a:off x="839247" y="7184"/>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From Culture To Industry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
        <p:nvSpPr>
          <p:cNvPr id="9" name="TextBox 8"/>
          <p:cNvSpPr txBox="1"/>
          <p:nvPr/>
        </p:nvSpPr>
        <p:spPr>
          <a:xfrm>
            <a:off x="5592113" y="2377447"/>
            <a:ext cx="1500167" cy="553998"/>
          </a:xfrm>
          <a:prstGeom prst="rect">
            <a:avLst/>
          </a:prstGeom>
          <a:noFill/>
        </p:spPr>
        <p:txBody>
          <a:bodyPr wrap="square" rtlCol="0">
            <a:spAutoFit/>
          </a:bodyPr>
          <a:lstStyle/>
          <a:p>
            <a:pPr defTabSz="761970" latinLnBrk="1"/>
            <a:r>
              <a:rPr lang="en-US" altLang="ko-KR" sz="1500" b="1" kern="1200" dirty="0">
                <a:solidFill>
                  <a:prstClr val="black"/>
                </a:solidFill>
                <a:latin typeface="맑은 고딕"/>
                <a:ea typeface="맑은 고딕" panose="020B0503020000020004" pitchFamily="50" charset="-127"/>
                <a:cs typeface="+mn-cs"/>
              </a:rPr>
              <a:t>Made in China</a:t>
            </a:r>
            <a:endParaRPr lang="ko-KR" altLang="en-US" sz="1500" b="1" kern="1200" dirty="0">
              <a:solidFill>
                <a:prstClr val="black"/>
              </a:solidFill>
              <a:latin typeface="맑은 고딕"/>
              <a:ea typeface="맑은 고딕" panose="020B0503020000020004" pitchFamily="50" charset="-127"/>
              <a:cs typeface="+mn-cs"/>
            </a:endParaRPr>
          </a:p>
        </p:txBody>
      </p:sp>
      <p:sp>
        <p:nvSpPr>
          <p:cNvPr id="10" name="직사각형 9"/>
          <p:cNvSpPr/>
          <p:nvPr/>
        </p:nvSpPr>
        <p:spPr>
          <a:xfrm>
            <a:off x="1031607" y="2317440"/>
            <a:ext cx="900100" cy="30003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creen Shot 2016-06-07 at 8.50.19 AM"/>
          <p:cNvPicPr preferRelativeResize="0">
            <a:picLocks noChangeArrowheads="1"/>
          </p:cNvPicPr>
          <p:nvPr/>
        </p:nvPicPr>
        <p:blipFill>
          <a:blip r:embed="rId2" cstate="print"/>
          <a:srcRect/>
          <a:stretch>
            <a:fillRect/>
          </a:stretch>
        </p:blipFill>
        <p:spPr bwMode="auto">
          <a:xfrm>
            <a:off x="1203513" y="1537353"/>
            <a:ext cx="2100000" cy="3000000"/>
          </a:xfrm>
          <a:prstGeom prst="rect">
            <a:avLst/>
          </a:prstGeom>
          <a:noFill/>
        </p:spPr>
      </p:pic>
      <p:pic>
        <p:nvPicPr>
          <p:cNvPr id="1028" name="Picture 4" descr="http://www.philanthropyroundtable.org/images/made/images/uploads/PHIL_SPR15_COV_170_220.jpg"/>
          <p:cNvPicPr preferRelativeResize="0">
            <a:picLocks noChangeArrowheads="1"/>
          </p:cNvPicPr>
          <p:nvPr/>
        </p:nvPicPr>
        <p:blipFill>
          <a:blip r:embed="rId3" cstate="print"/>
          <a:srcRect/>
          <a:stretch>
            <a:fillRect/>
          </a:stretch>
        </p:blipFill>
        <p:spPr bwMode="auto">
          <a:xfrm>
            <a:off x="3491880" y="1537353"/>
            <a:ext cx="2100000" cy="3000000"/>
          </a:xfrm>
          <a:prstGeom prst="rect">
            <a:avLst/>
          </a:prstGeom>
          <a:noFill/>
        </p:spPr>
      </p:pic>
      <p:pic>
        <p:nvPicPr>
          <p:cNvPr id="1032" name="Picture 8" descr="http://www.afpnet.org/files/images/AP%20Cover%20Winter%202016%20140x185.jpg">
            <a:hlinkClick r:id="rId4"/>
          </p:cNvPr>
          <p:cNvPicPr preferRelativeResize="0">
            <a:picLocks noChangeArrowheads="1"/>
          </p:cNvPicPr>
          <p:nvPr/>
        </p:nvPicPr>
        <p:blipFill>
          <a:blip r:embed="rId5" cstate="print"/>
          <a:srcRect/>
          <a:stretch>
            <a:fillRect/>
          </a:stretch>
        </p:blipFill>
        <p:spPr bwMode="auto">
          <a:xfrm>
            <a:off x="5824027" y="1537353"/>
            <a:ext cx="2100000" cy="3000000"/>
          </a:xfrm>
          <a:prstGeom prst="rect">
            <a:avLst/>
          </a:prstGeom>
          <a:noFill/>
        </p:spPr>
      </p:pic>
      <p:sp>
        <p:nvSpPr>
          <p:cNvPr id="5" name="제목 4"/>
          <p:cNvSpPr>
            <a:spLocks noGrp="1"/>
          </p:cNvSpPr>
          <p:nvPr>
            <p:ph type="title"/>
          </p:nvPr>
        </p:nvSpPr>
        <p:spPr>
          <a:xfrm>
            <a:off x="762000" y="637253"/>
            <a:ext cx="7620000" cy="952500"/>
          </a:xfrm>
        </p:spPr>
        <p:txBody>
          <a:bodyPr>
            <a:normAutofit/>
          </a:bodyPr>
          <a:lstStyle/>
          <a:p>
            <a:r>
              <a:rPr lang="en-US" altLang="ko-KR" sz="2333" b="1" dirty="0"/>
              <a:t>Information Industry</a:t>
            </a:r>
            <a:endParaRPr lang="ko-KR" altLang="en-US" sz="2333" b="1" dirty="0"/>
          </a:p>
        </p:txBody>
      </p:sp>
      <p:sp>
        <p:nvSpPr>
          <p:cNvPr id="7" name="모서리가 둥근 직사각형 6"/>
          <p:cNvSpPr/>
          <p:nvPr/>
        </p:nvSpPr>
        <p:spPr>
          <a:xfrm>
            <a:off x="814630" y="0"/>
            <a:ext cx="3000333" cy="300033"/>
          </a:xfrm>
          <a:prstGeom prst="roundRect">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761970" latinLnBrk="1"/>
            <a:r>
              <a:rPr lang="en-US" altLang="ko-KR" sz="15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맑은 고딕"/>
                <a:ea typeface="맑은 고딕" panose="020B0503020000020004" pitchFamily="50" charset="-127"/>
              </a:rPr>
              <a:t>From Culture To Industry</a:t>
            </a:r>
            <a:endParaRPr lang="ko-KR" altLang="en-US" sz="1500" b="1" kern="1200" dirty="0">
              <a:ln w="12700">
                <a:solidFill>
                  <a:srgbClr val="1F497D">
                    <a:satMod val="155000"/>
                  </a:srgbClr>
                </a:solidFill>
                <a:prstDash val="solid"/>
              </a:ln>
              <a:solidFill>
                <a:prstClr val="white"/>
              </a:solidFill>
              <a:effectLst>
                <a:outerShdw blurRad="41275" dist="20320" dir="1800000" algn="tl" rotWithShape="0">
                  <a:srgbClr val="000000">
                    <a:alpha val="40000"/>
                  </a:srgbClr>
                </a:outerShdw>
              </a:effectLst>
              <a:latin typeface="맑은 고딕"/>
              <a:ea typeface="맑은 고딕" panose="020B0503020000020004" pitchFamily="50" charset="-127"/>
            </a:endParaRPr>
          </a:p>
        </p:txBody>
      </p:sp>
      <p:sp>
        <p:nvSpPr>
          <p:cNvPr id="9" name="TextBox 8"/>
          <p:cNvSpPr txBox="1"/>
          <p:nvPr/>
        </p:nvSpPr>
        <p:spPr>
          <a:xfrm>
            <a:off x="1229624" y="4597230"/>
            <a:ext cx="1620180" cy="323165"/>
          </a:xfrm>
          <a:prstGeom prst="rect">
            <a:avLst/>
          </a:prstGeom>
          <a:noFill/>
        </p:spPr>
        <p:txBody>
          <a:bodyPr wrap="square" rtlCol="0">
            <a:spAutoFit/>
          </a:bodyPr>
          <a:lstStyle/>
          <a:p>
            <a:pPr defTabSz="761970" latinLnBrk="1"/>
            <a:r>
              <a:rPr lang="en-US" altLang="ko-KR"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rPr>
              <a:t>Australia</a:t>
            </a:r>
            <a:endParaRPr lang="ko-KR" altLang="en-US"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endParaRPr>
          </a:p>
        </p:txBody>
      </p:sp>
      <p:sp>
        <p:nvSpPr>
          <p:cNvPr id="10" name="TextBox 9"/>
          <p:cNvSpPr txBox="1"/>
          <p:nvPr/>
        </p:nvSpPr>
        <p:spPr>
          <a:xfrm>
            <a:off x="3491880" y="4597230"/>
            <a:ext cx="1440160" cy="323165"/>
          </a:xfrm>
          <a:prstGeom prst="rect">
            <a:avLst/>
          </a:prstGeom>
          <a:noFill/>
        </p:spPr>
        <p:txBody>
          <a:bodyPr wrap="square" rtlCol="0">
            <a:spAutoFit/>
          </a:bodyPr>
          <a:lstStyle/>
          <a:p>
            <a:pPr defTabSz="761970" latinLnBrk="1"/>
            <a:r>
              <a:rPr lang="en-US" altLang="ko-KR"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rPr>
              <a:t>USA</a:t>
            </a:r>
            <a:endParaRPr lang="ko-KR" altLang="en-US"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endParaRPr>
          </a:p>
        </p:txBody>
      </p:sp>
      <p:sp>
        <p:nvSpPr>
          <p:cNvPr id="11" name="TextBox 10"/>
          <p:cNvSpPr txBox="1"/>
          <p:nvPr/>
        </p:nvSpPr>
        <p:spPr>
          <a:xfrm>
            <a:off x="5832140" y="4597230"/>
            <a:ext cx="1440160" cy="323165"/>
          </a:xfrm>
          <a:prstGeom prst="rect">
            <a:avLst/>
          </a:prstGeom>
          <a:noFill/>
        </p:spPr>
        <p:txBody>
          <a:bodyPr wrap="square" rtlCol="0">
            <a:spAutoFit/>
          </a:bodyPr>
          <a:lstStyle/>
          <a:p>
            <a:pPr defTabSz="761970" latinLnBrk="1"/>
            <a:r>
              <a:rPr lang="en-US" altLang="ko-KR"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rPr>
              <a:t>USA</a:t>
            </a:r>
            <a:endParaRPr lang="ko-KR" altLang="en-US" sz="1500" kern="1200" dirty="0">
              <a:solidFill>
                <a:prstClr val="black"/>
              </a:solidFill>
              <a:effectLst>
                <a:outerShdw blurRad="38100" dist="38100" dir="2700000" algn="tl">
                  <a:srgbClr val="000000">
                    <a:alpha val="43137"/>
                  </a:srgbClr>
                </a:outerShdw>
              </a:effectLst>
              <a:latin typeface="맑은 고딕"/>
              <a:ea typeface="맑은 고딕" panose="020B0503020000020004" pitchFamily="50" charset="-127"/>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gn="ctr">
              <a:buNone/>
            </a:pPr>
            <a:endParaRPr lang="en-US" altLang="ko-KR" sz="3667" b="1" dirty="0">
              <a:effectLst>
                <a:outerShdw blurRad="38100" dist="38100" dir="2700000" algn="tl">
                  <a:srgbClr val="000000">
                    <a:alpha val="43137"/>
                  </a:srgbClr>
                </a:outerShdw>
              </a:effectLst>
            </a:endParaRPr>
          </a:p>
          <a:p>
            <a:pPr algn="ctr">
              <a:buNone/>
            </a:pPr>
            <a:r>
              <a:rPr lang="en-US" altLang="ko-KR" sz="3667" b="1" dirty="0">
                <a:effectLst>
                  <a:outerShdw blurRad="38100" dist="38100" dir="2700000" algn="tl">
                    <a:srgbClr val="000000">
                      <a:alpha val="43137"/>
                    </a:srgbClr>
                  </a:outerShdw>
                </a:effectLst>
              </a:rPr>
              <a:t>Thank You</a:t>
            </a:r>
          </a:p>
          <a:p>
            <a:pPr algn="ctr">
              <a:buNone/>
            </a:pPr>
            <a:endParaRPr lang="en-US" altLang="ko-KR" sz="3667" b="1" dirty="0">
              <a:effectLst>
                <a:outerShdw blurRad="38100" dist="38100" dir="2700000" algn="tl">
                  <a:srgbClr val="000000">
                    <a:alpha val="43137"/>
                  </a:srgbClr>
                </a:outerShdw>
              </a:effectLst>
            </a:endParaRPr>
          </a:p>
          <a:p>
            <a:pPr algn="ctr">
              <a:buNone/>
            </a:pPr>
            <a:r>
              <a:rPr lang="en-US" altLang="ko-KR" sz="3667" b="1" dirty="0">
                <a:effectLst>
                  <a:outerShdw blurRad="38100" dist="38100" dir="2700000" algn="tl">
                    <a:srgbClr val="000000">
                      <a:alpha val="43137"/>
                    </a:srgbClr>
                  </a:outerShdw>
                </a:effectLst>
              </a:rPr>
              <a:t>Q&amp;A</a:t>
            </a:r>
            <a:endParaRPr lang="ko-KR" altLang="en-US" sz="3667" b="1" dirty="0">
              <a:effectLst>
                <a:outerShdw blurRad="38100" dist="38100" dir="2700000" algn="tl">
                  <a:srgbClr val="000000">
                    <a:alpha val="43137"/>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ekay\Desktop\제목 없음.png"/>
          <p:cNvPicPr>
            <a:picLocks noChangeAspect="1" noChangeArrowheads="1"/>
          </p:cNvPicPr>
          <p:nvPr/>
        </p:nvPicPr>
        <p:blipFill>
          <a:blip r:embed="rId2" cstate="print"/>
          <a:srcRect/>
          <a:stretch>
            <a:fillRect/>
          </a:stretch>
        </p:blipFill>
        <p:spPr bwMode="auto">
          <a:xfrm>
            <a:off x="1327524" y="1114497"/>
            <a:ext cx="6488952" cy="3339262"/>
          </a:xfrm>
          <a:prstGeom prst="rect">
            <a:avLst/>
          </a:prstGeom>
          <a:noFill/>
        </p:spPr>
      </p:pic>
      <p:sp>
        <p:nvSpPr>
          <p:cNvPr id="3" name="제목 2"/>
          <p:cNvSpPr>
            <a:spLocks noGrp="1"/>
          </p:cNvSpPr>
          <p:nvPr>
            <p:ph type="title"/>
          </p:nvPr>
        </p:nvSpPr>
        <p:spPr/>
        <p:txBody>
          <a:bodyPr/>
          <a:lstStyle/>
          <a:p>
            <a:r>
              <a:rPr lang="en-US" altLang="ko-KR" dirty="0"/>
              <a:t>What is </a:t>
            </a:r>
            <a:r>
              <a:rPr lang="en-US" altLang="ko-KR" dirty="0">
                <a:solidFill>
                  <a:srgbClr val="FF0000"/>
                </a:solidFill>
              </a:rPr>
              <a:t>F</a:t>
            </a:r>
            <a:r>
              <a:rPr lang="en-US" altLang="ko-KR" b="1" dirty="0">
                <a:solidFill>
                  <a:srgbClr val="FF0000"/>
                </a:solidFill>
              </a:rPr>
              <a:t>undraising</a:t>
            </a:r>
            <a:r>
              <a:rPr lang="en-US" altLang="ko-KR" dirty="0"/>
              <a:t>?</a:t>
            </a:r>
            <a:endParaRPr lang="ko-KR"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p:nvPr>
        </p:nvSpPr>
        <p:spPr/>
        <p:txBody>
          <a:bodyPr/>
          <a:lstStyle/>
          <a:p>
            <a:r>
              <a:rPr lang="en-US" altLang="ko-KR" dirty="0"/>
              <a:t>Are you agree with this?</a:t>
            </a:r>
            <a:endParaRPr lang="ko-KR" altLang="en-US" dirty="0"/>
          </a:p>
        </p:txBody>
      </p:sp>
      <p:sp>
        <p:nvSpPr>
          <p:cNvPr id="3" name="내용 개체 틀 2"/>
          <p:cNvSpPr>
            <a:spLocks noGrp="1"/>
          </p:cNvSpPr>
          <p:nvPr>
            <p:ph idx="4294967295"/>
          </p:nvPr>
        </p:nvSpPr>
        <p:spPr>
          <a:xfrm>
            <a:off x="457200" y="1309852"/>
            <a:ext cx="8229600" cy="3771900"/>
          </a:xfrm>
        </p:spPr>
        <p:txBody>
          <a:bodyPr>
            <a:normAutofit fontScale="92500" lnSpcReduction="10000"/>
          </a:bodyPr>
          <a:lstStyle/>
          <a:p>
            <a:endParaRPr lang="en-US" altLang="ko-KR" dirty="0"/>
          </a:p>
          <a:p>
            <a:endParaRPr lang="en-US" altLang="ko-KR" dirty="0"/>
          </a:p>
          <a:p>
            <a:endParaRPr lang="en-US" altLang="ko-KR" dirty="0"/>
          </a:p>
          <a:p>
            <a:endParaRPr lang="en-US" altLang="ko-KR" sz="1333" dirty="0"/>
          </a:p>
          <a:p>
            <a:endParaRPr lang="en-US" altLang="ko-KR" sz="1333" dirty="0"/>
          </a:p>
          <a:p>
            <a:endParaRPr lang="en-US" altLang="ko-KR" sz="1333" dirty="0"/>
          </a:p>
          <a:p>
            <a:endParaRPr lang="en-US" altLang="ko-KR" sz="1333" dirty="0"/>
          </a:p>
          <a:p>
            <a:endParaRPr lang="en-US" altLang="ko-KR" sz="1333" dirty="0"/>
          </a:p>
          <a:p>
            <a:endParaRPr lang="en-US" altLang="ko-KR" sz="1333" dirty="0"/>
          </a:p>
          <a:p>
            <a:pPr>
              <a:buNone/>
            </a:pPr>
            <a:r>
              <a:rPr lang="en-US" altLang="ko-KR" sz="1333" dirty="0"/>
              <a:t>     at least three sustainable development goals (SDGs), </a:t>
            </a:r>
            <a:r>
              <a:rPr lang="en-US" altLang="ko-KR" sz="1667" b="1" dirty="0">
                <a:solidFill>
                  <a:srgbClr val="FF0000"/>
                </a:solidFill>
              </a:rPr>
              <a:t>including ‘ensure healthy lives and wellbeing for all at all ages,’ ‘inclusive and quality education and lifelong learning’ and ‘peace, justice and strong institutions.</a:t>
            </a:r>
            <a:endParaRPr lang="ko-KR" altLang="en-US" sz="1667" b="1" dirty="0">
              <a:solidFill>
                <a:srgbClr val="FF0000"/>
              </a:solidFill>
            </a:endParaRPr>
          </a:p>
        </p:txBody>
      </p:sp>
      <p:sp>
        <p:nvSpPr>
          <p:cNvPr id="15362" name="AutoShape 2" descr="sdgs에 대한 이미지 검색결과"/>
          <p:cNvSpPr>
            <a:spLocks noChangeAspect="1" noChangeArrowheads="1"/>
          </p:cNvSpPr>
          <p:nvPr/>
        </p:nvSpPr>
        <p:spPr bwMode="auto">
          <a:xfrm>
            <a:off x="825500" y="-120386"/>
            <a:ext cx="254000" cy="254001"/>
          </a:xfrm>
          <a:prstGeom prst="rect">
            <a:avLst/>
          </a:prstGeom>
          <a:noFill/>
        </p:spPr>
        <p:txBody>
          <a:bodyPr vert="horz" wrap="square" lIns="76200" tIns="38100" rIns="76200" bIns="38100" numCol="1" anchor="t" anchorCtr="0" compatLnSpc="1">
            <a:prstTxWarp prst="textNoShape">
              <a:avLst/>
            </a:prstTxWarp>
          </a:bodyPr>
          <a:lstStyle/>
          <a:p>
            <a:pPr defTabSz="761970" latinLnBrk="1"/>
            <a:endParaRPr lang="ko-KR" altLang="en-US" sz="1500" kern="1200">
              <a:solidFill>
                <a:prstClr val="black"/>
              </a:solidFill>
              <a:latin typeface="맑은 고딕"/>
              <a:ea typeface="맑은 고딕" panose="020B0503020000020004" pitchFamily="50" charset="-127"/>
              <a:cs typeface="+mn-cs"/>
            </a:endParaRPr>
          </a:p>
        </p:txBody>
      </p:sp>
      <p:pic>
        <p:nvPicPr>
          <p:cNvPr id="15364" name="Picture 4" descr="sdgs에 대한 이미지 검색결과">
            <a:hlinkClick r:id="rId2"/>
          </p:cNvPr>
          <p:cNvPicPr>
            <a:picLocks noChangeAspect="1" noChangeArrowheads="1"/>
          </p:cNvPicPr>
          <p:nvPr/>
        </p:nvPicPr>
        <p:blipFill>
          <a:blip r:embed="rId3" cstate="print"/>
          <a:srcRect/>
          <a:stretch>
            <a:fillRect/>
          </a:stretch>
        </p:blipFill>
        <p:spPr bwMode="auto">
          <a:xfrm>
            <a:off x="1331640" y="937287"/>
            <a:ext cx="5040560" cy="307098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lliancemagazine.org/wp-content/uploads/2017/07/OECD-data.png">
            <a:hlinkClick r:id="rId2"/>
          </p:cNvPr>
          <p:cNvPicPr>
            <a:picLocks noChangeAspect="1" noChangeArrowheads="1"/>
          </p:cNvPicPr>
          <p:nvPr/>
        </p:nvPicPr>
        <p:blipFill>
          <a:blip r:embed="rId3" cstate="print"/>
          <a:srcRect/>
          <a:stretch>
            <a:fillRect/>
          </a:stretch>
        </p:blipFill>
        <p:spPr bwMode="auto">
          <a:xfrm>
            <a:off x="1331640" y="1297327"/>
            <a:ext cx="6119813" cy="3548063"/>
          </a:xfrm>
          <a:prstGeom prst="rect">
            <a:avLst/>
          </a:prstGeom>
          <a:noFill/>
        </p:spPr>
      </p:pic>
      <p:sp>
        <p:nvSpPr>
          <p:cNvPr id="3" name="제목 2"/>
          <p:cNvSpPr>
            <a:spLocks noGrp="1"/>
          </p:cNvSpPr>
          <p:nvPr>
            <p:ph type="title"/>
          </p:nvPr>
        </p:nvSpPr>
        <p:spPr/>
        <p:txBody>
          <a:bodyPr>
            <a:normAutofit fontScale="90000"/>
          </a:bodyPr>
          <a:lstStyle/>
          <a:p>
            <a:r>
              <a:rPr lang="en-US" altLang="ko-KR" b="1" dirty="0"/>
              <a:t>Philanthropy plays significant role in global development</a:t>
            </a:r>
            <a:endParaRPr lang="ko-KR"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031508" y="29757"/>
            <a:ext cx="6858000" cy="288310"/>
          </a:xfrm>
        </p:spPr>
        <p:txBody>
          <a:bodyPr>
            <a:normAutofit fontScale="90000"/>
          </a:bodyPr>
          <a:lstStyle/>
          <a:p>
            <a:pPr algn="l"/>
            <a:r>
              <a:rPr lang="en-US" altLang="ko-KR" sz="1667" b="1" dirty="0"/>
              <a:t>The New Frontiers of Philanthropy Ecosystem</a:t>
            </a:r>
            <a:endParaRPr lang="ko-KR" altLang="en-US" sz="1667" b="1" dirty="0"/>
          </a:p>
        </p:txBody>
      </p:sp>
      <p:cxnSp>
        <p:nvCxnSpPr>
          <p:cNvPr id="6" name="직선 연결선 5"/>
          <p:cNvCxnSpPr/>
          <p:nvPr/>
        </p:nvCxnSpPr>
        <p:spPr>
          <a:xfrm>
            <a:off x="1031509" y="277142"/>
            <a:ext cx="43806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타원 15"/>
          <p:cNvSpPr/>
          <p:nvPr/>
        </p:nvSpPr>
        <p:spPr>
          <a:xfrm>
            <a:off x="2743022" y="419713"/>
            <a:ext cx="3960550" cy="1413085"/>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17" name="TextBox 16"/>
          <p:cNvSpPr txBox="1"/>
          <p:nvPr/>
        </p:nvSpPr>
        <p:spPr>
          <a:xfrm>
            <a:off x="3695124" y="499099"/>
            <a:ext cx="2058577" cy="1349152"/>
          </a:xfrm>
          <a:prstGeom prst="rect">
            <a:avLst/>
          </a:prstGeom>
          <a:noFill/>
        </p:spPr>
        <p:txBody>
          <a:bodyPr wrap="none" rtlCol="0">
            <a:spAutoFit/>
          </a:bodyPr>
          <a:lstStyle/>
          <a:p>
            <a:pPr algn="ctr" defTabSz="761970" latinLnBrk="1"/>
            <a:r>
              <a:rPr lang="en-US" altLang="ko-KR" sz="1167" b="1" kern="1200" dirty="0">
                <a:solidFill>
                  <a:prstClr val="black"/>
                </a:solidFill>
                <a:latin typeface="맑은 고딕"/>
                <a:ea typeface="맑은 고딕" panose="020B0503020000020004" pitchFamily="50" charset="-127"/>
                <a:cs typeface="+mn-cs"/>
              </a:rPr>
              <a:t>NEW SOURCES OF FUNDS</a:t>
            </a:r>
          </a:p>
          <a:p>
            <a:pPr algn="ctr" defTabSz="761970" latinLnBrk="1"/>
            <a:r>
              <a:rPr lang="en-US" altLang="ko-KR" sz="1000" kern="1200" dirty="0">
                <a:solidFill>
                  <a:prstClr val="black"/>
                </a:solidFill>
                <a:latin typeface="맑은 고딕"/>
                <a:ea typeface="맑은 고딕" panose="020B0503020000020004" pitchFamily="50" charset="-127"/>
                <a:cs typeface="+mn-cs"/>
              </a:rPr>
              <a:t>Banks</a:t>
            </a:r>
          </a:p>
          <a:p>
            <a:pPr algn="ctr" defTabSz="761970" latinLnBrk="1"/>
            <a:r>
              <a:rPr lang="en-US" altLang="ko-KR" sz="1000" kern="1200" dirty="0">
                <a:solidFill>
                  <a:prstClr val="black"/>
                </a:solidFill>
                <a:latin typeface="맑은 고딕"/>
                <a:ea typeface="맑은 고딕" panose="020B0503020000020004" pitchFamily="50" charset="-127"/>
                <a:cs typeface="+mn-cs"/>
              </a:rPr>
              <a:t>Pension funds</a:t>
            </a:r>
          </a:p>
          <a:p>
            <a:pPr algn="ctr" defTabSz="761970" latinLnBrk="1"/>
            <a:r>
              <a:rPr lang="en-US" altLang="ko-KR" sz="1000" kern="1200" dirty="0">
                <a:solidFill>
                  <a:prstClr val="black"/>
                </a:solidFill>
                <a:latin typeface="맑은 고딕"/>
                <a:ea typeface="맑은 고딕" panose="020B0503020000020004" pitchFamily="50" charset="-127"/>
                <a:cs typeface="+mn-cs"/>
              </a:rPr>
              <a:t>Insurance companies</a:t>
            </a:r>
          </a:p>
          <a:p>
            <a:pPr algn="ctr" defTabSz="761970" latinLnBrk="1"/>
            <a:r>
              <a:rPr lang="en-US" altLang="ko-KR" sz="1000" kern="1200" dirty="0">
                <a:solidFill>
                  <a:prstClr val="black"/>
                </a:solidFill>
                <a:latin typeface="맑은 고딕"/>
                <a:ea typeface="맑은 고딕" panose="020B0503020000020004" pitchFamily="50" charset="-127"/>
                <a:cs typeface="+mn-cs"/>
              </a:rPr>
              <a:t>Quasi-public investment funds</a:t>
            </a:r>
          </a:p>
          <a:p>
            <a:pPr algn="ctr" defTabSz="761970" latinLnBrk="1"/>
            <a:r>
              <a:rPr lang="en-US" altLang="ko-KR" sz="1000" kern="1200" dirty="0">
                <a:solidFill>
                  <a:prstClr val="black"/>
                </a:solidFill>
                <a:latin typeface="맑은 고딕"/>
                <a:ea typeface="맑은 고딕" panose="020B0503020000020004" pitchFamily="50" charset="-127"/>
                <a:cs typeface="+mn-cs"/>
              </a:rPr>
              <a:t>Investment firms</a:t>
            </a:r>
          </a:p>
          <a:p>
            <a:pPr algn="ctr" defTabSz="761970" latinLnBrk="1"/>
            <a:r>
              <a:rPr lang="en-US" altLang="ko-KR" sz="1000" kern="1200" dirty="0">
                <a:solidFill>
                  <a:prstClr val="black"/>
                </a:solidFill>
                <a:latin typeface="맑은 고딕"/>
                <a:ea typeface="맑은 고딕" panose="020B0503020000020004" pitchFamily="50" charset="-127"/>
                <a:cs typeface="+mn-cs"/>
              </a:rPr>
              <a:t>Foundations</a:t>
            </a:r>
          </a:p>
          <a:p>
            <a:pPr algn="ctr" defTabSz="761970" latinLnBrk="1"/>
            <a:r>
              <a:rPr lang="en-US" altLang="ko-KR" sz="1000" kern="1200" dirty="0">
                <a:solidFill>
                  <a:prstClr val="black"/>
                </a:solidFill>
                <a:latin typeface="맑은 고딕"/>
                <a:ea typeface="맑은 고딕" panose="020B0503020000020004" pitchFamily="50" charset="-127"/>
                <a:cs typeface="+mn-cs"/>
              </a:rPr>
              <a:t>HNWIs</a:t>
            </a:r>
          </a:p>
        </p:txBody>
      </p:sp>
      <p:sp>
        <p:nvSpPr>
          <p:cNvPr id="18" name="타원 17"/>
          <p:cNvSpPr/>
          <p:nvPr/>
        </p:nvSpPr>
        <p:spPr>
          <a:xfrm>
            <a:off x="2877391" y="4783007"/>
            <a:ext cx="3811805" cy="84011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19" name="직사각형 18"/>
          <p:cNvSpPr/>
          <p:nvPr/>
        </p:nvSpPr>
        <p:spPr>
          <a:xfrm>
            <a:off x="3818152" y="4783009"/>
            <a:ext cx="1920267" cy="887487"/>
          </a:xfrm>
          <a:prstGeom prst="rect">
            <a:avLst/>
          </a:prstGeom>
        </p:spPr>
        <p:txBody>
          <a:bodyPr wrap="square">
            <a:spAutoFit/>
          </a:bodyPr>
          <a:lstStyle/>
          <a:p>
            <a:pPr algn="ctr" defTabSz="761970" latinLnBrk="1"/>
            <a:r>
              <a:rPr lang="en-US" altLang="ko-KR" sz="1167" b="1" kern="1200" dirty="0">
                <a:solidFill>
                  <a:prstClr val="white"/>
                </a:solidFill>
                <a:latin typeface="맑은 고딕"/>
                <a:ea typeface="맑은 고딕" panose="020B0503020000020004" pitchFamily="50" charset="-127"/>
                <a:cs typeface="+mn-cs"/>
              </a:rPr>
              <a:t>BENEFICIARIES</a:t>
            </a:r>
          </a:p>
          <a:p>
            <a:pPr algn="ctr" defTabSz="761970" latinLnBrk="1"/>
            <a:r>
              <a:rPr lang="en-US" altLang="ko-KR" sz="1000" kern="1200" dirty="0">
                <a:solidFill>
                  <a:prstClr val="white"/>
                </a:solidFill>
                <a:latin typeface="맑은 고딕"/>
                <a:ea typeface="맑은 고딕" panose="020B0503020000020004" pitchFamily="50" charset="-127"/>
                <a:cs typeface="+mn-cs"/>
              </a:rPr>
              <a:t>Poverty alleviation</a:t>
            </a:r>
          </a:p>
          <a:p>
            <a:pPr algn="ctr" defTabSz="761970" latinLnBrk="1"/>
            <a:r>
              <a:rPr lang="en-US" altLang="ko-KR" sz="1000" kern="1200" dirty="0">
                <a:solidFill>
                  <a:prstClr val="white"/>
                </a:solidFill>
                <a:latin typeface="맑은 고딕"/>
                <a:ea typeface="맑은 고딕" panose="020B0503020000020004" pitchFamily="50" charset="-127"/>
                <a:cs typeface="+mn-cs"/>
              </a:rPr>
              <a:t>Environmental improvement</a:t>
            </a:r>
          </a:p>
          <a:p>
            <a:pPr algn="ctr" defTabSz="761970" latinLnBrk="1"/>
            <a:r>
              <a:rPr lang="en-US" altLang="ko-KR" sz="1000" kern="1200" dirty="0">
                <a:solidFill>
                  <a:prstClr val="white"/>
                </a:solidFill>
                <a:latin typeface="맑은 고딕"/>
                <a:ea typeface="맑은 고딕" panose="020B0503020000020004" pitchFamily="50" charset="-127"/>
                <a:cs typeface="+mn-cs"/>
              </a:rPr>
              <a:t>Strengthened civil society</a:t>
            </a:r>
          </a:p>
          <a:p>
            <a:pPr algn="ctr" defTabSz="761970" latinLnBrk="1"/>
            <a:r>
              <a:rPr lang="en-US" altLang="ko-KR" sz="1000" kern="1200" dirty="0">
                <a:solidFill>
                  <a:prstClr val="white"/>
                </a:solidFill>
                <a:latin typeface="맑은 고딕"/>
                <a:ea typeface="맑은 고딕" panose="020B0503020000020004" pitchFamily="50" charset="-127"/>
                <a:cs typeface="+mn-cs"/>
              </a:rPr>
              <a:t>Improved life chances</a:t>
            </a:r>
          </a:p>
        </p:txBody>
      </p:sp>
      <p:sp>
        <p:nvSpPr>
          <p:cNvPr id="21" name="직사각형 20"/>
          <p:cNvSpPr/>
          <p:nvPr/>
        </p:nvSpPr>
        <p:spPr>
          <a:xfrm>
            <a:off x="3248747" y="2137400"/>
            <a:ext cx="902678" cy="660092"/>
          </a:xfrm>
          <a:prstGeom prst="rect">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23" name="TextBox 22"/>
          <p:cNvSpPr txBox="1"/>
          <p:nvPr/>
        </p:nvSpPr>
        <p:spPr>
          <a:xfrm>
            <a:off x="3233385" y="2211423"/>
            <a:ext cx="966931" cy="553998"/>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Social impact</a:t>
            </a:r>
          </a:p>
          <a:p>
            <a:pPr algn="ctr" defTabSz="761970" latinLnBrk="1"/>
            <a:r>
              <a:rPr lang="en-US" altLang="ko-KR" sz="1000" kern="1200" dirty="0">
                <a:solidFill>
                  <a:prstClr val="black"/>
                </a:solidFill>
                <a:latin typeface="맑은 고딕"/>
                <a:ea typeface="맑은 고딕" panose="020B0503020000020004" pitchFamily="50" charset="-127"/>
                <a:cs typeface="+mn-cs"/>
              </a:rPr>
              <a:t>investment</a:t>
            </a:r>
          </a:p>
          <a:p>
            <a:pPr algn="ctr" defTabSz="761970" latinLnBrk="1"/>
            <a:r>
              <a:rPr lang="en-US" altLang="ko-KR" sz="1000" kern="1200" dirty="0">
                <a:solidFill>
                  <a:prstClr val="black"/>
                </a:solidFill>
                <a:latin typeface="맑은 고딕"/>
                <a:ea typeface="맑은 고딕" panose="020B0503020000020004" pitchFamily="50" charset="-127"/>
                <a:cs typeface="+mn-cs"/>
              </a:rPr>
              <a:t>organizations</a:t>
            </a:r>
          </a:p>
        </p:txBody>
      </p:sp>
      <p:sp>
        <p:nvSpPr>
          <p:cNvPr id="25" name="TextBox 24"/>
          <p:cNvSpPr txBox="1"/>
          <p:nvPr/>
        </p:nvSpPr>
        <p:spPr>
          <a:xfrm>
            <a:off x="4281983" y="2104995"/>
            <a:ext cx="966931" cy="707886"/>
          </a:xfrm>
          <a:prstGeom prst="rect">
            <a:avLst/>
          </a:prstGeom>
          <a:solidFill>
            <a:schemeClr val="accent6">
              <a:lumMod val="40000"/>
              <a:lumOff val="60000"/>
            </a:schemeClr>
          </a:solid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Social impact</a:t>
            </a:r>
          </a:p>
          <a:p>
            <a:pPr algn="ctr" defTabSz="761970" latinLnBrk="1"/>
            <a:r>
              <a:rPr lang="en-US" altLang="ko-KR" sz="1000" kern="1200" dirty="0">
                <a:solidFill>
                  <a:prstClr val="black"/>
                </a:solidFill>
                <a:latin typeface="맑은 고딕"/>
                <a:ea typeface="맑은 고딕" panose="020B0503020000020004" pitchFamily="50" charset="-127"/>
                <a:cs typeface="+mn-cs"/>
              </a:rPr>
              <a:t>investment</a:t>
            </a:r>
          </a:p>
          <a:p>
            <a:pPr algn="ctr" defTabSz="761970" latinLnBrk="1"/>
            <a:r>
              <a:rPr lang="en-US" altLang="ko-KR" sz="1000" kern="1200" dirty="0">
                <a:solidFill>
                  <a:prstClr val="black"/>
                </a:solidFill>
                <a:latin typeface="맑은 고딕"/>
                <a:ea typeface="맑은 고딕" panose="020B0503020000020004" pitchFamily="50" charset="-127"/>
                <a:cs typeface="+mn-cs"/>
              </a:rPr>
              <a:t>support</a:t>
            </a:r>
          </a:p>
          <a:p>
            <a:pPr algn="ctr" defTabSz="761970" latinLnBrk="1"/>
            <a:r>
              <a:rPr lang="en-US" altLang="ko-KR" sz="1000" kern="1200" dirty="0">
                <a:solidFill>
                  <a:prstClr val="black"/>
                </a:solidFill>
                <a:latin typeface="맑은 고딕"/>
                <a:ea typeface="맑은 고딕" panose="020B0503020000020004" pitchFamily="50" charset="-127"/>
                <a:cs typeface="+mn-cs"/>
              </a:rPr>
              <a:t>organizations</a:t>
            </a:r>
          </a:p>
        </p:txBody>
      </p:sp>
      <p:sp>
        <p:nvSpPr>
          <p:cNvPr id="26" name="직사각형 25"/>
          <p:cNvSpPr/>
          <p:nvPr/>
        </p:nvSpPr>
        <p:spPr>
          <a:xfrm>
            <a:off x="4267698" y="2134793"/>
            <a:ext cx="902678" cy="66009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27" name="직사각형 26"/>
          <p:cNvSpPr/>
          <p:nvPr/>
        </p:nvSpPr>
        <p:spPr>
          <a:xfrm>
            <a:off x="5290129" y="2149888"/>
            <a:ext cx="902678" cy="660092"/>
          </a:xfrm>
          <a:prstGeom prst="rect">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28" name="TextBox 27"/>
          <p:cNvSpPr txBox="1"/>
          <p:nvPr/>
        </p:nvSpPr>
        <p:spPr>
          <a:xfrm>
            <a:off x="5299370" y="2195536"/>
            <a:ext cx="906018" cy="553998"/>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New </a:t>
            </a:r>
          </a:p>
          <a:p>
            <a:pPr algn="ctr" defTabSz="761970" latinLnBrk="1"/>
            <a:r>
              <a:rPr lang="en-US" altLang="ko-KR" sz="1000" kern="1200" dirty="0">
                <a:solidFill>
                  <a:prstClr val="black"/>
                </a:solidFill>
                <a:latin typeface="맑은 고딕"/>
                <a:ea typeface="맑은 고딕" panose="020B0503020000020004" pitchFamily="50" charset="-127"/>
                <a:cs typeface="+mn-cs"/>
              </a:rPr>
              <a:t>types of</a:t>
            </a:r>
          </a:p>
          <a:p>
            <a:pPr algn="ctr" defTabSz="761970" latinLnBrk="1"/>
            <a:r>
              <a:rPr lang="en-US" altLang="ko-KR" sz="1000" kern="1200" dirty="0" err="1">
                <a:solidFill>
                  <a:prstClr val="black"/>
                </a:solidFill>
                <a:latin typeface="맑은 고딕"/>
                <a:ea typeface="맑은 고딕" panose="020B0503020000020004" pitchFamily="50" charset="-127"/>
                <a:cs typeface="+mn-cs"/>
              </a:rPr>
              <a:t>grantmakers</a:t>
            </a:r>
            <a:endParaRPr lang="en-US" altLang="ko-KR" sz="1000" kern="1200" dirty="0">
              <a:solidFill>
                <a:prstClr val="black"/>
              </a:solidFill>
              <a:latin typeface="맑은 고딕"/>
              <a:ea typeface="맑은 고딕" panose="020B0503020000020004" pitchFamily="50" charset="-127"/>
              <a:cs typeface="+mn-cs"/>
            </a:endParaRPr>
          </a:p>
        </p:txBody>
      </p:sp>
      <p:sp>
        <p:nvSpPr>
          <p:cNvPr id="29" name="직사각형 28"/>
          <p:cNvSpPr/>
          <p:nvPr/>
        </p:nvSpPr>
        <p:spPr>
          <a:xfrm>
            <a:off x="3248745" y="3078604"/>
            <a:ext cx="1496362" cy="660092"/>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30" name="직사각형 29"/>
          <p:cNvSpPr/>
          <p:nvPr/>
        </p:nvSpPr>
        <p:spPr>
          <a:xfrm>
            <a:off x="4789902" y="3078604"/>
            <a:ext cx="1402904" cy="660092"/>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31" name="TextBox 30"/>
          <p:cNvSpPr txBox="1"/>
          <p:nvPr/>
        </p:nvSpPr>
        <p:spPr>
          <a:xfrm>
            <a:off x="3470679" y="3139347"/>
            <a:ext cx="962123" cy="553998"/>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Social impact</a:t>
            </a:r>
          </a:p>
          <a:p>
            <a:pPr algn="ctr" defTabSz="761970" latinLnBrk="1"/>
            <a:r>
              <a:rPr lang="en-US" altLang="ko-KR" sz="1000" kern="1200" dirty="0">
                <a:solidFill>
                  <a:prstClr val="black"/>
                </a:solidFill>
                <a:latin typeface="맑은 고딕"/>
                <a:ea typeface="맑은 고딕" panose="020B0503020000020004" pitchFamily="50" charset="-127"/>
                <a:cs typeface="+mn-cs"/>
              </a:rPr>
              <a:t>investment</a:t>
            </a:r>
          </a:p>
          <a:p>
            <a:pPr algn="ctr" defTabSz="761970" latinLnBrk="1"/>
            <a:r>
              <a:rPr lang="en-US" altLang="ko-KR" sz="1000" kern="1200" dirty="0">
                <a:solidFill>
                  <a:prstClr val="black"/>
                </a:solidFill>
                <a:latin typeface="맑은 고딕"/>
                <a:ea typeface="맑은 고딕" panose="020B0503020000020004" pitchFamily="50" charset="-127"/>
                <a:cs typeface="+mn-cs"/>
              </a:rPr>
              <a:t>tools</a:t>
            </a:r>
            <a:endParaRPr lang="ko-KR" altLang="en-US" sz="1000" kern="1200" dirty="0">
              <a:solidFill>
                <a:prstClr val="black"/>
              </a:solidFill>
              <a:latin typeface="맑은 고딕"/>
              <a:ea typeface="맑은 고딕" panose="020B0503020000020004" pitchFamily="50" charset="-127"/>
              <a:cs typeface="+mn-cs"/>
            </a:endParaRPr>
          </a:p>
        </p:txBody>
      </p:sp>
      <p:sp>
        <p:nvSpPr>
          <p:cNvPr id="32" name="TextBox 31"/>
          <p:cNvSpPr txBox="1"/>
          <p:nvPr/>
        </p:nvSpPr>
        <p:spPr>
          <a:xfrm>
            <a:off x="4889265" y="3143874"/>
            <a:ext cx="1204176" cy="553998"/>
          </a:xfrm>
          <a:prstGeom prst="rect">
            <a:avLst/>
          </a:prstGeom>
          <a:noFill/>
        </p:spPr>
        <p:txBody>
          <a:bodyPr wrap="non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Other financial</a:t>
            </a:r>
          </a:p>
          <a:p>
            <a:pPr algn="ctr" defTabSz="761970" latinLnBrk="1"/>
            <a:r>
              <a:rPr lang="en-US" altLang="ko-KR" sz="1000" kern="1200" dirty="0">
                <a:solidFill>
                  <a:prstClr val="black"/>
                </a:solidFill>
                <a:latin typeface="맑은 고딕"/>
                <a:ea typeface="맑은 고딕" panose="020B0503020000020004" pitchFamily="50" charset="-127"/>
                <a:cs typeface="+mn-cs"/>
              </a:rPr>
              <a:t>and non-financial</a:t>
            </a:r>
          </a:p>
          <a:p>
            <a:pPr algn="ctr" defTabSz="761970" latinLnBrk="1"/>
            <a:r>
              <a:rPr lang="en-US" altLang="ko-KR" sz="1000" kern="1200" dirty="0">
                <a:solidFill>
                  <a:prstClr val="black"/>
                </a:solidFill>
                <a:latin typeface="맑은 고딕"/>
                <a:ea typeface="맑은 고딕" panose="020B0503020000020004" pitchFamily="50" charset="-127"/>
                <a:cs typeface="+mn-cs"/>
              </a:rPr>
              <a:t>tools</a:t>
            </a:r>
            <a:endParaRPr lang="ko-KR" altLang="en-US" sz="1000" kern="1200" dirty="0">
              <a:solidFill>
                <a:prstClr val="black"/>
              </a:solidFill>
              <a:latin typeface="맑은 고딕"/>
              <a:ea typeface="맑은 고딕" panose="020B0503020000020004" pitchFamily="50" charset="-127"/>
              <a:cs typeface="+mn-cs"/>
            </a:endParaRPr>
          </a:p>
        </p:txBody>
      </p:sp>
      <p:sp>
        <p:nvSpPr>
          <p:cNvPr id="33" name="TextBox 32"/>
          <p:cNvSpPr txBox="1"/>
          <p:nvPr/>
        </p:nvSpPr>
        <p:spPr>
          <a:xfrm>
            <a:off x="3236757" y="3988458"/>
            <a:ext cx="874103" cy="246221"/>
          </a:xfrm>
          <a:prstGeom prst="rect">
            <a:avLst/>
          </a:prstGeom>
          <a:solidFill>
            <a:schemeClr val="accent6">
              <a:lumMod val="75000"/>
            </a:schemeClr>
          </a:solidFill>
          <a:ln>
            <a:solidFill>
              <a:schemeClr val="tx1"/>
            </a:solidFill>
          </a:ln>
        </p:spPr>
        <p:txBody>
          <a:bodyPr wrap="squar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Nonprofits</a:t>
            </a:r>
            <a:endParaRPr lang="ko-KR" altLang="en-US" sz="1000" kern="1200" dirty="0">
              <a:solidFill>
                <a:prstClr val="black"/>
              </a:solidFill>
              <a:latin typeface="맑은 고딕"/>
              <a:ea typeface="맑은 고딕" panose="020B0503020000020004" pitchFamily="50" charset="-127"/>
              <a:cs typeface="+mn-cs"/>
            </a:endParaRPr>
          </a:p>
        </p:txBody>
      </p:sp>
      <p:sp>
        <p:nvSpPr>
          <p:cNvPr id="34" name="TextBox 33"/>
          <p:cNvSpPr txBox="1"/>
          <p:nvPr/>
        </p:nvSpPr>
        <p:spPr>
          <a:xfrm>
            <a:off x="4161387" y="3988457"/>
            <a:ext cx="1257031" cy="246221"/>
          </a:xfrm>
          <a:prstGeom prst="rect">
            <a:avLst/>
          </a:prstGeom>
          <a:solidFill>
            <a:schemeClr val="accent6">
              <a:lumMod val="75000"/>
            </a:schemeClr>
          </a:solidFill>
          <a:ln>
            <a:solidFill>
              <a:schemeClr val="tx1"/>
            </a:solidFill>
          </a:ln>
        </p:spPr>
        <p:txBody>
          <a:bodyPr wrap="squar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Social enterprises</a:t>
            </a:r>
            <a:endParaRPr lang="ko-KR" altLang="en-US" sz="1000" kern="1200" dirty="0">
              <a:solidFill>
                <a:prstClr val="black"/>
              </a:solidFill>
              <a:latin typeface="맑은 고딕"/>
              <a:ea typeface="맑은 고딕" panose="020B0503020000020004" pitchFamily="50" charset="-127"/>
              <a:cs typeface="+mn-cs"/>
            </a:endParaRPr>
          </a:p>
        </p:txBody>
      </p:sp>
      <p:sp>
        <p:nvSpPr>
          <p:cNvPr id="35" name="TextBox 34"/>
          <p:cNvSpPr txBox="1"/>
          <p:nvPr/>
        </p:nvSpPr>
        <p:spPr>
          <a:xfrm>
            <a:off x="5457084" y="3977128"/>
            <a:ext cx="732672" cy="246221"/>
          </a:xfrm>
          <a:prstGeom prst="rect">
            <a:avLst/>
          </a:prstGeom>
          <a:solidFill>
            <a:schemeClr val="accent6">
              <a:lumMod val="75000"/>
            </a:schemeClr>
          </a:solidFill>
          <a:ln>
            <a:solidFill>
              <a:schemeClr val="tx1"/>
            </a:solidFill>
          </a:ln>
        </p:spPr>
        <p:txBody>
          <a:bodyPr wrap="squar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L3Cs</a:t>
            </a:r>
            <a:endParaRPr lang="ko-KR" altLang="en-US" sz="1000" kern="1200" dirty="0">
              <a:solidFill>
                <a:prstClr val="black"/>
              </a:solidFill>
              <a:latin typeface="맑은 고딕"/>
              <a:ea typeface="맑은 고딕" panose="020B0503020000020004" pitchFamily="50" charset="-127"/>
              <a:cs typeface="+mn-cs"/>
            </a:endParaRPr>
          </a:p>
        </p:txBody>
      </p:sp>
      <p:sp>
        <p:nvSpPr>
          <p:cNvPr id="36" name="TextBox 35"/>
          <p:cNvSpPr txBox="1"/>
          <p:nvPr/>
        </p:nvSpPr>
        <p:spPr>
          <a:xfrm>
            <a:off x="3236757" y="4265000"/>
            <a:ext cx="1452844" cy="246221"/>
          </a:xfrm>
          <a:prstGeom prst="rect">
            <a:avLst/>
          </a:prstGeom>
          <a:solidFill>
            <a:schemeClr val="accent6">
              <a:lumMod val="75000"/>
            </a:schemeClr>
          </a:solidFill>
          <a:ln>
            <a:solidFill>
              <a:schemeClr val="tx1"/>
            </a:solidFill>
          </a:ln>
        </p:spPr>
        <p:txBody>
          <a:bodyPr wrap="squar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Social cooperatives</a:t>
            </a:r>
            <a:endParaRPr lang="ko-KR" altLang="en-US" sz="1000" kern="1200" dirty="0">
              <a:solidFill>
                <a:prstClr val="black"/>
              </a:solidFill>
              <a:latin typeface="맑은 고딕"/>
              <a:ea typeface="맑은 고딕" panose="020B0503020000020004" pitchFamily="50" charset="-127"/>
              <a:cs typeface="+mn-cs"/>
            </a:endParaRPr>
          </a:p>
        </p:txBody>
      </p:sp>
      <p:sp>
        <p:nvSpPr>
          <p:cNvPr id="37" name="TextBox 36"/>
          <p:cNvSpPr txBox="1"/>
          <p:nvPr/>
        </p:nvSpPr>
        <p:spPr>
          <a:xfrm>
            <a:off x="4727461" y="4265000"/>
            <a:ext cx="1465344" cy="246221"/>
          </a:xfrm>
          <a:prstGeom prst="rect">
            <a:avLst/>
          </a:prstGeom>
          <a:solidFill>
            <a:schemeClr val="accent6">
              <a:lumMod val="75000"/>
            </a:schemeClr>
          </a:solidFill>
          <a:ln>
            <a:solidFill>
              <a:schemeClr val="tx1"/>
            </a:solidFill>
          </a:ln>
        </p:spPr>
        <p:txBody>
          <a:bodyPr wrap="square" rtlCol="0">
            <a:spAutoFit/>
          </a:bodyPr>
          <a:lstStyle/>
          <a:p>
            <a:pPr algn="ctr" defTabSz="761970" latinLnBrk="1"/>
            <a:r>
              <a:rPr lang="en-US" altLang="ko-KR" sz="1000" kern="1200" dirty="0">
                <a:solidFill>
                  <a:prstClr val="black"/>
                </a:solidFill>
                <a:latin typeface="맑은 고딕"/>
                <a:ea typeface="맑은 고딕" panose="020B0503020000020004" pitchFamily="50" charset="-127"/>
                <a:cs typeface="+mn-cs"/>
              </a:rPr>
              <a:t>Benefit corporations</a:t>
            </a:r>
            <a:endParaRPr lang="ko-KR" altLang="en-US" sz="1000" kern="1200" dirty="0">
              <a:solidFill>
                <a:prstClr val="black"/>
              </a:solidFill>
              <a:latin typeface="맑은 고딕"/>
              <a:ea typeface="맑은 고딕" panose="020B0503020000020004" pitchFamily="50" charset="-127"/>
              <a:cs typeface="+mn-cs"/>
            </a:endParaRPr>
          </a:p>
        </p:txBody>
      </p:sp>
      <p:sp>
        <p:nvSpPr>
          <p:cNvPr id="46" name="아래쪽 화살표 45"/>
          <p:cNvSpPr/>
          <p:nvPr/>
        </p:nvSpPr>
        <p:spPr>
          <a:xfrm>
            <a:off x="4739418" y="1863542"/>
            <a:ext cx="100965" cy="212431"/>
          </a:xfrm>
          <a:prstGeom prst="downArrow">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47" name="아래쪽 화살표 46"/>
          <p:cNvSpPr/>
          <p:nvPr/>
        </p:nvSpPr>
        <p:spPr>
          <a:xfrm>
            <a:off x="4740047" y="2837207"/>
            <a:ext cx="100965" cy="212431"/>
          </a:xfrm>
          <a:prstGeom prst="downArrow">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49" name="아래쪽 화살표 48"/>
          <p:cNvSpPr/>
          <p:nvPr/>
        </p:nvSpPr>
        <p:spPr>
          <a:xfrm>
            <a:off x="4721138" y="3764698"/>
            <a:ext cx="100965" cy="212431"/>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50" name="아래쪽 화살표 49"/>
          <p:cNvSpPr/>
          <p:nvPr/>
        </p:nvSpPr>
        <p:spPr>
          <a:xfrm>
            <a:off x="4719301" y="4532380"/>
            <a:ext cx="100965" cy="212431"/>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latinLnBrk="1"/>
            <a:endParaRPr lang="ko-KR" altLang="en-US" sz="1500" kern="1200">
              <a:solidFill>
                <a:prstClr val="white"/>
              </a:solidFill>
              <a:latin typeface="맑은 고딕"/>
              <a:ea typeface="맑은 고딕" panose="020B0503020000020004" pitchFamily="50" charset="-127"/>
            </a:endParaRPr>
          </a:p>
        </p:txBody>
      </p:sp>
      <p:sp>
        <p:nvSpPr>
          <p:cNvPr id="51" name="TextBox 50"/>
          <p:cNvSpPr txBox="1"/>
          <p:nvPr/>
        </p:nvSpPr>
        <p:spPr>
          <a:xfrm flipV="1">
            <a:off x="2663196" y="2144199"/>
            <a:ext cx="364267" cy="653384"/>
          </a:xfrm>
          <a:prstGeom prst="rect">
            <a:avLst/>
          </a:prstGeom>
          <a:noFill/>
          <a:ln>
            <a:noFill/>
          </a:ln>
        </p:spPr>
        <p:txBody>
          <a:bodyPr vert="eaVert" wrap="none" rtlCol="0">
            <a:spAutoFit/>
          </a:bodyPr>
          <a:lstStyle/>
          <a:p>
            <a:pPr defTabSz="761970" latinLnBrk="1"/>
            <a:r>
              <a:rPr lang="en-US" altLang="ko-KR" sz="1167" kern="1200" dirty="0">
                <a:solidFill>
                  <a:prstClr val="black"/>
                </a:solidFill>
                <a:latin typeface="맑은 고딕"/>
                <a:ea typeface="맑은 고딕" panose="020B0503020000020004" pitchFamily="50" charset="-127"/>
                <a:cs typeface="+mn-cs"/>
              </a:rPr>
              <a:t>ACTORS</a:t>
            </a:r>
            <a:endParaRPr lang="ko-KR" altLang="en-US" sz="1167" kern="1200" dirty="0">
              <a:solidFill>
                <a:prstClr val="black"/>
              </a:solidFill>
              <a:latin typeface="맑은 고딕"/>
              <a:ea typeface="맑은 고딕" panose="020B0503020000020004" pitchFamily="50" charset="-127"/>
              <a:cs typeface="+mn-cs"/>
            </a:endParaRPr>
          </a:p>
        </p:txBody>
      </p:sp>
      <p:cxnSp>
        <p:nvCxnSpPr>
          <p:cNvPr id="57" name="직선 연결선 56"/>
          <p:cNvCxnSpPr/>
          <p:nvPr/>
        </p:nvCxnSpPr>
        <p:spPr>
          <a:xfrm>
            <a:off x="2694038" y="2137401"/>
            <a:ext cx="0" cy="657485"/>
          </a:xfrm>
          <a:prstGeom prst="line">
            <a:avLst/>
          </a:prstGeom>
          <a:ln w="381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flipV="1">
            <a:off x="2663196" y="3074544"/>
            <a:ext cx="364267" cy="557204"/>
          </a:xfrm>
          <a:prstGeom prst="rect">
            <a:avLst/>
          </a:prstGeom>
          <a:noFill/>
          <a:ln>
            <a:noFill/>
          </a:ln>
        </p:spPr>
        <p:txBody>
          <a:bodyPr vert="eaVert" wrap="none" rtlCol="0">
            <a:spAutoFit/>
          </a:bodyPr>
          <a:lstStyle/>
          <a:p>
            <a:pPr defTabSz="761970" latinLnBrk="1"/>
            <a:r>
              <a:rPr lang="en-US" altLang="ko-KR" sz="1167" kern="1200" dirty="0">
                <a:solidFill>
                  <a:prstClr val="black"/>
                </a:solidFill>
                <a:latin typeface="맑은 고딕"/>
                <a:ea typeface="맑은 고딕" panose="020B0503020000020004" pitchFamily="50" charset="-127"/>
                <a:cs typeface="+mn-cs"/>
              </a:rPr>
              <a:t>TOOLS</a:t>
            </a:r>
            <a:endParaRPr lang="ko-KR" altLang="en-US" sz="1167" kern="1200" dirty="0">
              <a:solidFill>
                <a:prstClr val="black"/>
              </a:solidFill>
              <a:latin typeface="맑은 고딕"/>
              <a:ea typeface="맑은 고딕" panose="020B0503020000020004" pitchFamily="50" charset="-127"/>
              <a:cs typeface="+mn-cs"/>
            </a:endParaRPr>
          </a:p>
        </p:txBody>
      </p:sp>
      <p:cxnSp>
        <p:nvCxnSpPr>
          <p:cNvPr id="71" name="직선 연결선 70"/>
          <p:cNvCxnSpPr/>
          <p:nvPr/>
        </p:nvCxnSpPr>
        <p:spPr>
          <a:xfrm>
            <a:off x="2694038" y="3012466"/>
            <a:ext cx="0" cy="660092"/>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flipV="1">
            <a:off x="2679837" y="3850144"/>
            <a:ext cx="364267" cy="706284"/>
          </a:xfrm>
          <a:prstGeom prst="rect">
            <a:avLst/>
          </a:prstGeom>
          <a:noFill/>
          <a:ln>
            <a:noFill/>
          </a:ln>
        </p:spPr>
        <p:txBody>
          <a:bodyPr vert="eaVert" wrap="none" rtlCol="0">
            <a:spAutoFit/>
          </a:bodyPr>
          <a:lstStyle/>
          <a:p>
            <a:pPr defTabSz="761970" latinLnBrk="1"/>
            <a:r>
              <a:rPr lang="en-US" altLang="ko-KR" sz="1167" kern="1200" dirty="0">
                <a:solidFill>
                  <a:prstClr val="black"/>
                </a:solidFill>
                <a:latin typeface="맑은 고딕"/>
                <a:ea typeface="맑은 고딕" panose="020B0503020000020004" pitchFamily="50" charset="-127"/>
                <a:cs typeface="+mn-cs"/>
              </a:rPr>
              <a:t>TARGETS</a:t>
            </a:r>
            <a:endParaRPr lang="ko-KR" altLang="en-US" sz="1167" kern="1200" dirty="0">
              <a:solidFill>
                <a:prstClr val="black"/>
              </a:solidFill>
              <a:latin typeface="맑은 고딕"/>
              <a:ea typeface="맑은 고딕" panose="020B0503020000020004" pitchFamily="50" charset="-127"/>
              <a:cs typeface="+mn-cs"/>
            </a:endParaRPr>
          </a:p>
        </p:txBody>
      </p:sp>
      <p:cxnSp>
        <p:nvCxnSpPr>
          <p:cNvPr id="74" name="직선 연결선 73"/>
          <p:cNvCxnSpPr/>
          <p:nvPr/>
        </p:nvCxnSpPr>
        <p:spPr>
          <a:xfrm>
            <a:off x="2710678" y="3850146"/>
            <a:ext cx="0" cy="68223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335902" y="71959"/>
            <a:ext cx="2973891" cy="220510"/>
          </a:xfrm>
          <a:prstGeom prst="rect">
            <a:avLst/>
          </a:prstGeom>
          <a:noFill/>
        </p:spPr>
        <p:txBody>
          <a:bodyPr wrap="none" rtlCol="0">
            <a:spAutoFit/>
          </a:bodyPr>
          <a:lstStyle/>
          <a:p>
            <a:pPr defTabSz="761970" latinLnBrk="1"/>
            <a:r>
              <a:rPr lang="en-US" altLang="ko-KR" sz="833" kern="1200" dirty="0">
                <a:solidFill>
                  <a:prstClr val="black"/>
                </a:solidFill>
                <a:latin typeface="맑은 고딕"/>
                <a:ea typeface="맑은 고딕" panose="020B0503020000020004" pitchFamily="50" charset="-127"/>
                <a:cs typeface="+mn-cs"/>
              </a:rPr>
              <a:t>New Frontiers of Philanthropy: By Lester M. </a:t>
            </a:r>
            <a:r>
              <a:rPr lang="en-US" altLang="ko-KR" sz="833" kern="1200" dirty="0" err="1">
                <a:solidFill>
                  <a:prstClr val="black"/>
                </a:solidFill>
                <a:latin typeface="맑은 고딕"/>
                <a:ea typeface="맑은 고딕" panose="020B0503020000020004" pitchFamily="50" charset="-127"/>
                <a:cs typeface="+mn-cs"/>
              </a:rPr>
              <a:t>Salamom</a:t>
            </a:r>
            <a:r>
              <a:rPr lang="en-US" altLang="ko-KR" sz="833" kern="1200" dirty="0">
                <a:solidFill>
                  <a:prstClr val="black"/>
                </a:solidFill>
                <a:latin typeface="맑은 고딕"/>
                <a:ea typeface="맑은 고딕" panose="020B0503020000020004" pitchFamily="50" charset="-127"/>
                <a:cs typeface="+mn-cs"/>
              </a:rPr>
              <a:t>, P7</a:t>
            </a:r>
            <a:endParaRPr lang="ko-KR" altLang="en-US" sz="833" kern="1200" dirty="0">
              <a:solidFill>
                <a:prstClr val="black"/>
              </a:solidFill>
              <a:latin typeface="맑은 고딕"/>
              <a:ea typeface="맑은 고딕" panose="020B0503020000020004" pitchFamily="50" charset="-127"/>
              <a:cs typeface="+mn-cs"/>
            </a:endParaRPr>
          </a:p>
        </p:txBody>
      </p:sp>
    </p:spTree>
    <p:extLst>
      <p:ext uri="{BB962C8B-B14F-4D97-AF65-F5344CB8AC3E}">
        <p14:creationId xmlns:p14="http://schemas.microsoft.com/office/powerpoint/2010/main" val="3579307633"/>
      </p:ext>
    </p:extLst>
  </p:cSld>
  <p:clrMapOvr>
    <a:masterClrMapping/>
  </p:clrMapOvr>
</p:sld>
</file>

<file path=ppt/theme/theme1.xml><?xml version="1.0" encoding="utf-8"?>
<a:theme xmlns:a="http://schemas.openxmlformats.org/drawingml/2006/main" name="박경원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박경원 Theme - 복사본</Template>
  <TotalTime>94</TotalTime>
  <Words>2042</Words>
  <Application>Microsoft Office PowerPoint</Application>
  <PresentationFormat>화면 슬라이드 쇼(16:10)</PresentationFormat>
  <Paragraphs>485</Paragraphs>
  <Slides>56</Slides>
  <Notes>7</Notes>
  <HiddenSlides>0</HiddenSlides>
  <MMClips>0</MMClips>
  <ScaleCrop>false</ScaleCrop>
  <HeadingPairs>
    <vt:vector size="8" baseType="variant">
      <vt:variant>
        <vt:lpstr>사용한 글꼴</vt:lpstr>
      </vt:variant>
      <vt:variant>
        <vt:i4>10</vt:i4>
      </vt:variant>
      <vt:variant>
        <vt:lpstr>테마</vt:lpstr>
      </vt:variant>
      <vt:variant>
        <vt:i4>2</vt:i4>
      </vt:variant>
      <vt:variant>
        <vt:lpstr>포함된 OLE 서버</vt:lpstr>
      </vt:variant>
      <vt:variant>
        <vt:i4>1</vt:i4>
      </vt:variant>
      <vt:variant>
        <vt:lpstr>슬라이드 제목</vt:lpstr>
      </vt:variant>
      <vt:variant>
        <vt:i4>56</vt:i4>
      </vt:variant>
    </vt:vector>
  </HeadingPairs>
  <TitlesOfParts>
    <vt:vector size="69" baseType="lpstr">
      <vt:lpstr>Helvetica Neue</vt:lpstr>
      <vt:lpstr>굴림</vt:lpstr>
      <vt:lpstr>나눔고딕</vt:lpstr>
      <vt:lpstr>맑은 고딕</vt:lpstr>
      <vt:lpstr>바탕</vt:lpstr>
      <vt:lpstr>함초롬바탕</vt:lpstr>
      <vt:lpstr>Arial</vt:lpstr>
      <vt:lpstr>Arial Black</vt:lpstr>
      <vt:lpstr>Calibri</vt:lpstr>
      <vt:lpstr>Wingdings</vt:lpstr>
      <vt:lpstr>박경원 Theme</vt:lpstr>
      <vt:lpstr>Office 테마</vt:lpstr>
      <vt:lpstr>슬라이드</vt:lpstr>
      <vt:lpstr>What is Philanthropy and how it is important  in current world</vt:lpstr>
      <vt:lpstr>Philanthropy</vt:lpstr>
      <vt:lpstr>PowerPoint 프레젠테이션</vt:lpstr>
      <vt:lpstr>4 Elements of Philanthropy</vt:lpstr>
      <vt:lpstr>Philanthropy, Business &amp; Government</vt:lpstr>
      <vt:lpstr>What is Fundraising?</vt:lpstr>
      <vt:lpstr>Are you agree with this?</vt:lpstr>
      <vt:lpstr>Philanthropy plays significant role in global development</vt:lpstr>
      <vt:lpstr>The New Frontiers of Philanthropy Ecosystem</vt:lpstr>
      <vt:lpstr>Philanthropic Evolution</vt:lpstr>
      <vt:lpstr>Giving Trends</vt:lpstr>
      <vt:lpstr>Social Innovation with Technology</vt:lpstr>
      <vt:lpstr>The 2018 Global Philanthropy Environment Index</vt:lpstr>
      <vt:lpstr>The Experience, Gift, Sharing Economy</vt:lpstr>
      <vt:lpstr>Token, Circular, Attention Economy</vt:lpstr>
      <vt:lpstr>Social Finance Exists Across a Broad Continuum</vt:lpstr>
      <vt:lpstr>Donors are most likely to give if they know these things</vt:lpstr>
      <vt:lpstr>PowerPoint 프레젠테이션</vt:lpstr>
      <vt:lpstr>PowerPoint 프레젠테이션</vt:lpstr>
      <vt:lpstr> Korea Giving Trends</vt:lpstr>
      <vt:lpstr>The Demographic Aging</vt:lpstr>
      <vt:lpstr>PowerPoint 프레젠테이션</vt:lpstr>
      <vt:lpstr>PowerPoint 프레젠테이션</vt:lpstr>
      <vt:lpstr>3 key Elements of Korean Giving Culture</vt:lpstr>
      <vt:lpstr>Innovation in Korea Fundraising</vt:lpstr>
      <vt:lpstr>Cross Culture Issues</vt:lpstr>
      <vt:lpstr>PowerPoint 프레젠테이션</vt:lpstr>
      <vt:lpstr>Dining Culture of Korea</vt:lpstr>
      <vt:lpstr>Western Style Fraternity Philanthropy  in Campus?</vt:lpstr>
      <vt:lpstr>The Comparison Between American and Korean Fundraising Practices</vt:lpstr>
      <vt:lpstr>Donor Engagement Models</vt:lpstr>
      <vt:lpstr>Four Pillars of Fundraising</vt:lpstr>
      <vt:lpstr>3 Component of Philanthropy Education</vt:lpstr>
      <vt:lpstr>Fundraising Golden rule 1-2-3</vt:lpstr>
      <vt:lpstr>Help donors overcome the four barriers that keep donors from giving: </vt:lpstr>
      <vt:lpstr>The Nine Eyes of Donor Development</vt:lpstr>
      <vt:lpstr>PowerPoint 프레젠테이션</vt:lpstr>
      <vt:lpstr>PowerPoint 프레젠테이션</vt:lpstr>
      <vt:lpstr>PowerPoint 프레젠테이션</vt:lpstr>
      <vt:lpstr>PowerPoint 프레젠테이션</vt:lpstr>
      <vt:lpstr>PowerPoint 프레젠테이션</vt:lpstr>
      <vt:lpstr>PowerPoint 프레젠테이션</vt:lpstr>
      <vt:lpstr>Major Gifts Officer?</vt:lpstr>
      <vt:lpstr>PowerPoint 프레젠테이션</vt:lpstr>
      <vt:lpstr>The Three Issue Before Innovation</vt:lpstr>
      <vt:lpstr>Capital Campaign Case Study</vt:lpstr>
      <vt:lpstr>PowerPoint 프레젠테이션</vt:lpstr>
      <vt:lpstr>PowerPoint 프레젠테이션</vt:lpstr>
      <vt:lpstr>Adapt Expectation Management</vt:lpstr>
      <vt:lpstr>The Major Cause Marketing Fundraisers</vt:lpstr>
      <vt:lpstr>PowerPoint 프레젠테이션</vt:lpstr>
      <vt:lpstr>Instant survey - Pollev.com/snuh</vt:lpstr>
      <vt:lpstr>Giving Industry</vt:lpstr>
      <vt:lpstr>Index Industry</vt:lpstr>
      <vt:lpstr>Information Industry</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seon ahn</dc:creator>
  <cp:lastModifiedBy>seon ahn</cp:lastModifiedBy>
  <cp:revision>19</cp:revision>
  <dcterms:created xsi:type="dcterms:W3CDTF">2019-02-24T01:53:51Z</dcterms:created>
  <dcterms:modified xsi:type="dcterms:W3CDTF">2019-02-24T03:30:18Z</dcterms:modified>
</cp:coreProperties>
</file>